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Lst>
  <p:notesMasterIdLst>
    <p:notesMasterId r:id="rId53"/>
  </p:notesMasterIdLst>
  <p:handoutMasterIdLst>
    <p:handoutMasterId r:id="rId54"/>
  </p:handoutMasterIdLst>
  <p:sldIdLst>
    <p:sldId id="262" r:id="rId2"/>
    <p:sldId id="317" r:id="rId3"/>
    <p:sldId id="505" r:id="rId4"/>
    <p:sldId id="558" r:id="rId5"/>
    <p:sldId id="511" r:id="rId6"/>
    <p:sldId id="528" r:id="rId7"/>
    <p:sldId id="512" r:id="rId8"/>
    <p:sldId id="513" r:id="rId9"/>
    <p:sldId id="507" r:id="rId10"/>
    <p:sldId id="514" r:id="rId11"/>
    <p:sldId id="508" r:id="rId12"/>
    <p:sldId id="515" r:id="rId13"/>
    <p:sldId id="516" r:id="rId14"/>
    <p:sldId id="517" r:id="rId15"/>
    <p:sldId id="518" r:id="rId16"/>
    <p:sldId id="521" r:id="rId17"/>
    <p:sldId id="519" r:id="rId18"/>
    <p:sldId id="520" r:id="rId19"/>
    <p:sldId id="522" r:id="rId20"/>
    <p:sldId id="527" r:id="rId21"/>
    <p:sldId id="524" r:id="rId22"/>
    <p:sldId id="526" r:id="rId23"/>
    <p:sldId id="525" r:id="rId24"/>
    <p:sldId id="541" r:id="rId25"/>
    <p:sldId id="529" r:id="rId26"/>
    <p:sldId id="530" r:id="rId27"/>
    <p:sldId id="531" r:id="rId28"/>
    <p:sldId id="532" r:id="rId29"/>
    <p:sldId id="533" r:id="rId30"/>
    <p:sldId id="542" r:id="rId31"/>
    <p:sldId id="543" r:id="rId32"/>
    <p:sldId id="544" r:id="rId33"/>
    <p:sldId id="545" r:id="rId34"/>
    <p:sldId id="546" r:id="rId35"/>
    <p:sldId id="547" r:id="rId36"/>
    <p:sldId id="548" r:id="rId37"/>
    <p:sldId id="549" r:id="rId38"/>
    <p:sldId id="554" r:id="rId39"/>
    <p:sldId id="555" r:id="rId40"/>
    <p:sldId id="556" r:id="rId41"/>
    <p:sldId id="509" r:id="rId42"/>
    <p:sldId id="557" r:id="rId43"/>
    <p:sldId id="550" r:id="rId44"/>
    <p:sldId id="551" r:id="rId45"/>
    <p:sldId id="552" r:id="rId46"/>
    <p:sldId id="553" r:id="rId47"/>
    <p:sldId id="510" r:id="rId48"/>
    <p:sldId id="534" r:id="rId49"/>
    <p:sldId id="535" r:id="rId50"/>
    <p:sldId id="536" r:id="rId51"/>
    <p:sldId id="318" r:id="rId52"/>
  </p:sldIdLst>
  <p:sldSz cx="12192000" cy="6858000"/>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317"/>
          </p14:sldIdLst>
        </p14:section>
        <p14:section name="1.　はじめに" id="{B81141D6-5160-4643-8D51-022CC5C4BDB9}">
          <p14:sldIdLst>
            <p14:sldId id="505"/>
            <p14:sldId id="558"/>
            <p14:sldId id="511"/>
            <p14:sldId id="528"/>
            <p14:sldId id="512"/>
            <p14:sldId id="513"/>
          </p14:sldIdLst>
        </p14:section>
        <p14:section name="2.　OASE事前設定フローにおける各画面の説明" id="{2BC80C7C-08EC-42AB-B3AC-94A4A88F659B}">
          <p14:sldIdLst>
            <p14:sldId id="507"/>
            <p14:sldId id="514"/>
            <p14:sldId id="508"/>
            <p14:sldId id="515"/>
            <p14:sldId id="516"/>
            <p14:sldId id="517"/>
            <p14:sldId id="518"/>
            <p14:sldId id="521"/>
            <p14:sldId id="519"/>
            <p14:sldId id="520"/>
            <p14:sldId id="522"/>
            <p14:sldId id="527"/>
            <p14:sldId id="524"/>
            <p14:sldId id="526"/>
            <p14:sldId id="525"/>
            <p14:sldId id="541"/>
            <p14:sldId id="529"/>
            <p14:sldId id="530"/>
            <p14:sldId id="531"/>
            <p14:sldId id="532"/>
            <p14:sldId id="533"/>
            <p14:sldId id="542"/>
            <p14:sldId id="543"/>
            <p14:sldId id="544"/>
            <p14:sldId id="545"/>
            <p14:sldId id="546"/>
            <p14:sldId id="547"/>
            <p14:sldId id="548"/>
            <p14:sldId id="549"/>
            <p14:sldId id="554"/>
            <p14:sldId id="555"/>
            <p14:sldId id="556"/>
          </p14:sldIdLst>
        </p14:section>
        <p14:section name="3.　OASE作業フローにおける各画面の説明" id="{59F8EE73-AFC9-4FFE-8AEB-34CD7826CF05}">
          <p14:sldIdLst>
            <p14:sldId id="509"/>
            <p14:sldId id="557"/>
            <p14:sldId id="550"/>
            <p14:sldId id="551"/>
            <p14:sldId id="552"/>
            <p14:sldId id="553"/>
            <p14:sldId id="510"/>
            <p14:sldId id="534"/>
            <p14:sldId id="535"/>
            <p14:sldId id="536"/>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FB2"/>
    <a:srgbClr val="FFFFCC"/>
    <a:srgbClr val="336600"/>
    <a:srgbClr val="003300"/>
    <a:srgbClr val="008000"/>
    <a:srgbClr val="FF99CC"/>
    <a:srgbClr val="0000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5507" autoAdjust="0"/>
  </p:normalViewPr>
  <p:slideViewPr>
    <p:cSldViewPr>
      <p:cViewPr varScale="1">
        <p:scale>
          <a:sx n="111" d="100"/>
          <a:sy n="111" d="100"/>
        </p:scale>
        <p:origin x="486" y="114"/>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2021/7/20</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traceGroup>
    <inkml:annotationXML>
      <emma:emma xmlns:emma="http://www.w3.org/2003/04/emma" version="1.0">
        <emma:interpretation id="{79C1D697-E741-4850-A0CE-1035AE5D3103}" emma:medium="tactile" emma:mode="ink">
          <msink:context xmlns:msink="http://schemas.microsoft.com/ink/2010/main" type="writingRegion" rotatedBoundingBox="2179,5605 2826,5605 2826,5823 2179,5823"/>
        </emma:interpretation>
      </emma:emma>
    </inkml:annotationXML>
    <inkml:traceGroup>
      <inkml:annotationXML>
        <emma:emma xmlns:emma="http://www.w3.org/2003/04/emma" version="1.0">
          <emma:interpretation id="{81A1B41C-6FA2-4308-9C91-03B790493CF0}" emma:medium="tactile" emma:mode="ink">
            <msink:context xmlns:msink="http://schemas.microsoft.com/ink/2010/main" type="paragraph" rotatedBoundingBox="2179,5605 2826,5605 2826,5823 2179,5823" alignmentLevel="1"/>
          </emma:interpretation>
        </emma:emma>
      </inkml:annotationXML>
      <inkml:traceGroup>
        <inkml:annotationXML>
          <emma:emma xmlns:emma="http://www.w3.org/2003/04/emma" version="1.0">
            <emma:interpretation id="{C3A50712-E59D-472B-9DE5-97157428BBB6}" emma:medium="tactile" emma:mode="ink">
              <msink:context xmlns:msink="http://schemas.microsoft.com/ink/2010/main" type="line" rotatedBoundingBox="2179,5605 2826,5605 2826,5823 2179,5823"/>
            </emma:interpretation>
          </emma:emma>
        </inkml:annotationXML>
        <inkml:traceGroup>
          <inkml:annotationXML>
            <emma:emma xmlns:emma="http://www.w3.org/2003/04/emma" version="1.0">
              <emma:interpretation id="{CC37FEFC-FCDC-47EA-A89B-A844680CE9A2}" emma:medium="tactile" emma:mode="ink">
                <msink:context xmlns:msink="http://schemas.microsoft.com/ink/2010/main" type="inkWord" rotatedBoundingBox="2179,5605 2826,5605 2826,5823 2179,5823"/>
              </emma:interpretation>
            </emma:emma>
          </inkml:annotationXML>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2021/7/20</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 y="431800"/>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7999"/>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buClr>
                <a:srgbClr val="11AFB2"/>
              </a:buClr>
              <a:defRPr lang="ja-JP" altLang="en-US" noProof="0" dirty="0" smtClean="0"/>
            </a:lvl1pPr>
            <a:lvl2pPr>
              <a:buClr>
                <a:srgbClr val="11AFB2"/>
              </a:buClr>
              <a:defRPr lang="ja-JP" altLang="en-US" noProof="0" dirty="0" smtClean="0"/>
            </a:lvl2pPr>
            <a:lvl3pPr>
              <a:buClr>
                <a:srgbClr val="11AFB2"/>
              </a:buClr>
              <a:defRPr lang="ja-JP" altLang="en-US" noProof="0" dirty="0" smtClean="0"/>
            </a:lvl3pPr>
            <a:lvl4pPr>
              <a:buClr>
                <a:srgbClr val="11AFB2"/>
              </a:buCl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buClr>
                <a:srgbClr val="11AFB2"/>
              </a:buClr>
              <a:defRPr lang="ja-JP" altLang="en-US" i="0" u="none" strike="noStrike" kern="0" cap="none" spc="0" normalizeH="0" baseline="0" noProof="0" dirty="0" smtClean="0">
                <a:ln>
                  <a:noFill/>
                </a:ln>
                <a:solidFill>
                  <a:srgbClr val="000000"/>
                </a:solidFill>
                <a:effectLst/>
                <a:uLnTx/>
                <a:uFillTx/>
              </a:defRPr>
            </a:lvl1pPr>
            <a:lvl2pPr>
              <a:buClr>
                <a:srgbClr val="11AFB2"/>
              </a:buClr>
              <a:defRPr lang="ja-JP" altLang="en-US" i="0" u="none" strike="noStrike" kern="0" cap="none" spc="0" normalizeH="0" baseline="0" noProof="0" dirty="0" smtClean="0">
                <a:ln>
                  <a:noFill/>
                </a:ln>
                <a:solidFill>
                  <a:srgbClr val="000000"/>
                </a:solidFill>
                <a:effectLst/>
                <a:uLnTx/>
                <a:uFillTx/>
              </a:defRPr>
            </a:lvl2pPr>
            <a:lvl3pPr>
              <a:buClr>
                <a:srgbClr val="11AFB2"/>
              </a:buClr>
              <a:defRPr lang="ja-JP" altLang="en-US" i="0" u="none" strike="noStrike" kern="0" cap="none" spc="0" normalizeH="0" baseline="0" noProof="0" dirty="0" smtClean="0">
                <a:ln>
                  <a:noFill/>
                </a:ln>
                <a:solidFill>
                  <a:srgbClr val="000000"/>
                </a:solidFill>
                <a:effectLst/>
                <a:uLnTx/>
                <a:uFillTx/>
              </a:defRPr>
            </a:lvl3pPr>
            <a:lvl4pPr>
              <a:buClr>
                <a:srgbClr val="11AFB2"/>
              </a:buCl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5" name="コンテンツ プレースホルダー"/>
          <p:cNvSpPr>
            <a:spLocks noGrp="1"/>
          </p:cNvSpPr>
          <p:nvPr>
            <p:ph sz="quarter" idx="12" hasCustomPrompt="1"/>
          </p:nvPr>
        </p:nvSpPr>
        <p:spPr bwMode="gray">
          <a:xfrm>
            <a:off x="239185" y="1737188"/>
            <a:ext cx="11713633" cy="4716000"/>
          </a:xfrm>
        </p:spPr>
        <p:txBody>
          <a:bodyPr vert="horz" lIns="91440" tIns="45720" rIns="91440" bIns="45720" rtlCol="0">
            <a:normAutofit/>
          </a:bodyPr>
          <a:lstStyle>
            <a:lvl1pPr>
              <a:buClr>
                <a:srgbClr val="11AFB2"/>
              </a:buClr>
              <a:defRPr lang="ja-JP" altLang="en-US" i="0" u="none" strike="noStrike" kern="0" cap="none" spc="0" normalizeH="0" baseline="0" noProof="0" dirty="0" smtClean="0">
                <a:ln>
                  <a:noFill/>
                </a:ln>
                <a:solidFill>
                  <a:srgbClr val="000000"/>
                </a:solidFill>
                <a:effectLst/>
                <a:uLnTx/>
                <a:uFillTx/>
              </a:defRPr>
            </a:lvl1pPr>
            <a:lvl2pPr>
              <a:buClr>
                <a:srgbClr val="11AFB2"/>
              </a:buClr>
              <a:defRPr lang="ja-JP" altLang="en-US" i="0" u="none" strike="noStrike" kern="0" cap="none" spc="0" normalizeH="0" baseline="0" noProof="0" dirty="0" smtClean="0">
                <a:ln>
                  <a:noFill/>
                </a:ln>
                <a:solidFill>
                  <a:srgbClr val="000000"/>
                </a:solidFill>
                <a:effectLst/>
                <a:uLnTx/>
                <a:uFillTx/>
              </a:defRPr>
            </a:lvl2pPr>
            <a:lvl3pPr>
              <a:buClr>
                <a:srgbClr val="11AFB2"/>
              </a:buClr>
              <a:defRPr lang="ja-JP" altLang="en-US" i="0" u="none" strike="noStrike" kern="0" cap="none" spc="0" normalizeH="0" baseline="0" noProof="0" dirty="0" smtClean="0">
                <a:ln>
                  <a:noFill/>
                </a:ln>
                <a:solidFill>
                  <a:srgbClr val="000000"/>
                </a:solidFill>
                <a:effectLst/>
                <a:uLnTx/>
                <a:uFillTx/>
              </a:defRPr>
            </a:lvl3pPr>
            <a:lvl4pPr>
              <a:buClr>
                <a:srgbClr val="11AFB2"/>
              </a:buCl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buClr>
                <a:srgbClr val="11AFB2"/>
              </a:buClr>
              <a:defRPr lang="ja-JP" altLang="en-US" i="0" u="none" strike="noStrike" kern="0" cap="none" spc="0" normalizeH="0" baseline="0" dirty="0" smtClean="0">
                <a:ln>
                  <a:noFill/>
                </a:ln>
                <a:solidFill>
                  <a:srgbClr val="000000"/>
                </a:solidFill>
                <a:effectLst/>
                <a:uLnTx/>
                <a:uFillTx/>
              </a:defRPr>
            </a:lvl1pPr>
            <a:lvl2pPr>
              <a:buClr>
                <a:srgbClr val="11AFB2"/>
              </a:buClr>
              <a:defRPr lang="ja-JP" altLang="en-US" i="0" u="none" strike="noStrike" kern="0" cap="none" spc="0" normalizeH="0" baseline="0" noProof="0" dirty="0" smtClean="0">
                <a:ln>
                  <a:noFill/>
                </a:ln>
                <a:solidFill>
                  <a:srgbClr val="000000"/>
                </a:solidFill>
                <a:effectLst/>
                <a:uLnTx/>
                <a:uFillTx/>
              </a:defRPr>
            </a:lvl2pPr>
            <a:lvl3pPr>
              <a:buClr>
                <a:srgbClr val="11AFB2"/>
              </a:buClr>
              <a:defRPr lang="ja-JP" altLang="en-US" i="0" u="none" strike="noStrike" kern="0" cap="none" spc="0" normalizeH="0" baseline="0" noProof="0" dirty="0" smtClean="0">
                <a:ln>
                  <a:noFill/>
                </a:ln>
                <a:solidFill>
                  <a:srgbClr val="000000"/>
                </a:solidFill>
                <a:effectLst/>
                <a:uLnTx/>
                <a:uFillTx/>
              </a:defRPr>
            </a:lvl3pPr>
            <a:lvl4pPr>
              <a:buClr>
                <a:srgbClr val="11AFB2"/>
              </a:buCl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buClr>
                <a:srgbClr val="11AFB2"/>
              </a:buClr>
              <a:defRPr lang="ja-JP" altLang="en-US" i="0" u="none" strike="noStrike" kern="0" cap="none" spc="0" normalizeH="0" baseline="0" dirty="0" smtClean="0">
                <a:ln>
                  <a:noFill/>
                </a:ln>
                <a:solidFill>
                  <a:srgbClr val="000000"/>
                </a:solidFill>
                <a:effectLst/>
                <a:uLnTx/>
                <a:uFillTx/>
              </a:defRPr>
            </a:lvl1pPr>
            <a:lvl2pPr>
              <a:buClr>
                <a:srgbClr val="11AFB2"/>
              </a:buClr>
              <a:defRPr lang="ja-JP" altLang="en-US" i="0" u="none" strike="noStrike" kern="0" cap="none" spc="0" normalizeH="0" baseline="0" noProof="0" dirty="0" smtClean="0">
                <a:ln>
                  <a:noFill/>
                </a:ln>
                <a:solidFill>
                  <a:srgbClr val="000000"/>
                </a:solidFill>
                <a:effectLst/>
                <a:uLnTx/>
                <a:uFillTx/>
              </a:defRPr>
            </a:lvl2pPr>
            <a:lvl3pPr>
              <a:buClr>
                <a:srgbClr val="11AFB2"/>
              </a:buClr>
              <a:defRPr lang="ja-JP" altLang="en-US" i="0" u="none" strike="noStrike" kern="0" cap="none" spc="0" normalizeH="0" baseline="0" noProof="0" dirty="0" smtClean="0">
                <a:ln>
                  <a:noFill/>
                </a:ln>
                <a:solidFill>
                  <a:srgbClr val="000000"/>
                </a:solidFill>
                <a:effectLst/>
                <a:uLnTx/>
                <a:uFillTx/>
              </a:defRPr>
            </a:lvl3pPr>
            <a:lvl4pPr>
              <a:buClr>
                <a:srgbClr val="11AFB2"/>
              </a:buCl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7999"/>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7999"/>
          </a:xfrm>
          <a:prstGeom prst="rect">
            <a:avLst/>
          </a:prstGeom>
        </p:spPr>
      </p:pic>
      <p:sp>
        <p:nvSpPr>
          <p:cNvPr id="2" name="タイトル"/>
          <p:cNvSpPr>
            <a:spLocks noGrp="1"/>
          </p:cNvSpPr>
          <p:nvPr>
            <p:ph type="title" hasCustomPrompt="1"/>
          </p:nvPr>
        </p:nvSpPr>
        <p:spPr bwMode="gray">
          <a:xfrm>
            <a:off x="1631380" y="430930"/>
            <a:ext cx="9792000" cy="405683"/>
          </a:xfrm>
        </p:spPr>
        <p:txBody>
          <a:bodyPr wrap="square" anchor="b">
            <a:spAutoFit/>
          </a:bodyPr>
          <a:lstStyle>
            <a:lvl1pPr>
              <a:defRPr b="0">
                <a:solidFill>
                  <a:schemeClr val="tx2">
                    <a:lumMod val="65000"/>
                    <a:lumOff val="35000"/>
                  </a:schemeClr>
                </a:solidFill>
              </a:defRPr>
            </a:lvl1pPr>
          </a:lstStyle>
          <a:p>
            <a:r>
              <a:rPr kumimoji="1" lang="ja-JP" altLang="en-US" dirty="0" smtClean="0"/>
              <a:t>目次 のタイトルを入力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631380" y="1116000"/>
            <a:ext cx="9792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smtClean="0"/>
              <a:t>項目を入力</a:t>
            </a:r>
            <a:endParaRPr kumimoji="1" lang="en-US" altLang="ja-JP" dirty="0" smtClean="0"/>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903212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12191999" cy="6857999"/>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smtClean="0">
                <a:ln>
                  <a:noFill/>
                </a:ln>
                <a:solidFill>
                  <a:srgbClr val="FFFFFF"/>
                </a:solidFill>
                <a:effectLst/>
                <a:uLnTx/>
                <a:uFillTx/>
                <a:latin typeface="+mn-lt"/>
                <a:ea typeface="+mn-ea"/>
                <a:cs typeface="+mn-cs"/>
              </a:rPr>
              <a:t>Exastro</a:t>
            </a:r>
            <a:endParaRPr kumimoji="1" lang="en-US" altLang="ja-JP" sz="800" b="0" i="0" u="none" strike="noStrike" kern="1200" cap="none" spc="0" normalizeH="0" baseline="0" noProof="0" dirty="0" smtClean="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1" r:id="rId9"/>
    <p:sldLayoutId id="2147483702" r:id="rId10"/>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exastro-suite.github.io/oase-docs/OASE_documents_ja/html/api/01_events_request.html#id3"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xastro-suite.github.io/it-automation-docs/asset/Learn_ja/ITA-online-install_ja.pdf"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hyperlink" Target="https://exastro-suite.github.io/oase-docs/OASE_documents_ja/html/driver_install/index.html"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xastro-suite.github.io/oase-docs/OASE_documents_ja/html/settings/installation.html#id13" TargetMode="Externa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hyperlink" Target="https://exastro-suite.github.io/oase-docs/documents_ja.html" TargetMode="External"/><Relationship Id="rId2" Type="http://schemas.openxmlformats.org/officeDocument/2006/relationships/hyperlink" Target="https://exastro-suite.github.io/oase-docs/asset/Learn_ja/OASE-base_ITA-Driver_practice_ja.pdf"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exastro-suite.github.io/oase-docs/documents_ja.html"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4053539"/>
            <a:ext cx="11712000" cy="959681"/>
          </a:xfrm>
        </p:spPr>
        <p:txBody>
          <a:bodyPr/>
          <a:lstStyle/>
          <a:p>
            <a:r>
              <a:rPr lang="en-US" altLang="ja-JP" sz="6000" b="1" dirty="0" smtClean="0"/>
              <a:t>Base</a:t>
            </a:r>
            <a:r>
              <a:rPr lang="en-US" altLang="ja-JP" sz="6000" b="1" dirty="0"/>
              <a:t>【</a:t>
            </a:r>
            <a:r>
              <a:rPr lang="ja-JP" altLang="en-US" sz="6000" b="1" dirty="0"/>
              <a:t>座学</a:t>
            </a:r>
            <a:r>
              <a:rPr lang="en-US" altLang="ja-JP" sz="6000" b="1" dirty="0" smtClean="0"/>
              <a:t>】</a:t>
            </a:r>
            <a:endParaRPr lang="ja-JP" altLang="en-US" sz="6000" b="1" dirty="0"/>
          </a:p>
        </p:txBody>
      </p:sp>
      <p:sp>
        <p:nvSpPr>
          <p:cNvPr id="3" name="テキスト プレースホルダー 2"/>
          <p:cNvSpPr>
            <a:spLocks noGrp="1"/>
          </p:cNvSpPr>
          <p:nvPr>
            <p:ph type="body" sz="quarter" idx="11"/>
          </p:nvPr>
        </p:nvSpPr>
        <p:spPr/>
        <p:txBody>
          <a:bodyPr/>
          <a:lstStyle/>
          <a:p>
            <a:endParaRPr kumimoji="1" lang="ja-JP" altLang="en-US"/>
          </a:p>
        </p:txBody>
      </p:sp>
      <p:sp>
        <p:nvSpPr>
          <p:cNvPr id="4" name="テキスト プレースホルダー 3"/>
          <p:cNvSpPr>
            <a:spLocks noGrp="1"/>
          </p:cNvSpPr>
          <p:nvPr>
            <p:ph type="body" sz="quarter" idx="10"/>
          </p:nvPr>
        </p:nvSpPr>
        <p:spPr>
          <a:xfrm>
            <a:off x="239352" y="6021360"/>
            <a:ext cx="8736969" cy="772006"/>
          </a:xfrm>
        </p:spPr>
        <p:txBody>
          <a:bodyPr/>
          <a:lstStyle/>
          <a:p>
            <a:r>
              <a:rPr lang="en-US" altLang="ja-JP" dirty="0" err="1"/>
              <a:t>Exastro</a:t>
            </a:r>
            <a:r>
              <a:rPr lang="en-US" altLang="ja-JP" dirty="0"/>
              <a:t> Operation Autonomy Support Engine Version 1.3.1</a:t>
            </a:r>
          </a:p>
          <a:p>
            <a:r>
              <a:rPr lang="en-US" altLang="ja-JP" dirty="0" err="1" smtClean="0"/>
              <a:t>Exastro</a:t>
            </a:r>
            <a:r>
              <a:rPr lang="ja-JP" altLang="en-US" dirty="0" smtClean="0"/>
              <a:t> </a:t>
            </a:r>
            <a:r>
              <a:rPr lang="en-US" altLang="ja-JP" dirty="0" smtClean="0"/>
              <a:t>developer</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751" y="2909705"/>
            <a:ext cx="7315200" cy="1095375"/>
          </a:xfrm>
          <a:prstGeom prst="rect">
            <a:avLst/>
          </a:prstGeom>
        </p:spPr>
      </p:pic>
      <p:sp>
        <p:nvSpPr>
          <p:cNvPr id="6" name="タイトル 1"/>
          <p:cNvSpPr txBox="1">
            <a:spLocks/>
          </p:cNvSpPr>
          <p:nvPr/>
        </p:nvSpPr>
        <p:spPr bwMode="gray">
          <a:xfrm>
            <a:off x="2928830" y="5493437"/>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smtClean="0">
                <a:solidFill>
                  <a:schemeClr val="tx2">
                    <a:lumMod val="75000"/>
                    <a:lumOff val="25000"/>
                  </a:schemeClr>
                </a:solidFill>
                <a:latin typeface="+mn-lt"/>
              </a:rPr>
              <a:t>本書では「</a:t>
            </a:r>
            <a:r>
              <a:rPr lang="en-US" altLang="ja-JP" sz="1400" b="1" kern="0" dirty="0">
                <a:solidFill>
                  <a:schemeClr val="tx2">
                    <a:lumMod val="75000"/>
                    <a:lumOff val="25000"/>
                  </a:schemeClr>
                </a:solidFill>
                <a:latin typeface="+mn-lt"/>
              </a:rPr>
              <a:t>Operation Autonomy Support Engine</a:t>
            </a:r>
            <a:r>
              <a:rPr lang="ja-JP" altLang="en-US" sz="1400" b="1" kern="0" dirty="0" smtClean="0">
                <a:solidFill>
                  <a:schemeClr val="tx2">
                    <a:lumMod val="75000"/>
                    <a:lumOff val="25000"/>
                  </a:schemeClr>
                </a:solidFill>
                <a:latin typeface="+mn-lt"/>
              </a:rPr>
              <a:t>」を「</a:t>
            </a:r>
            <a:r>
              <a:rPr lang="en-US" altLang="ja-JP" sz="1400" b="1" kern="0" dirty="0" smtClean="0">
                <a:solidFill>
                  <a:schemeClr val="tx2">
                    <a:lumMod val="75000"/>
                    <a:lumOff val="25000"/>
                  </a:schemeClr>
                </a:solidFill>
                <a:latin typeface="+mn-lt"/>
              </a:rPr>
              <a:t>OASE</a:t>
            </a:r>
            <a:r>
              <a:rPr lang="ja-JP" altLang="en-US" sz="1400" b="1" kern="0" dirty="0" smtClean="0">
                <a:solidFill>
                  <a:schemeClr val="tx2">
                    <a:lumMod val="75000"/>
                    <a:lumOff val="25000"/>
                  </a:schemeClr>
                </a:solidFill>
                <a:latin typeface="+mn-lt"/>
              </a:rPr>
              <a:t>」として記載します</a:t>
            </a:r>
            <a:r>
              <a:rPr lang="ja-JP" altLang="en-US" sz="1400" b="1" kern="0" dirty="0">
                <a:solidFill>
                  <a:schemeClr val="tx2">
                    <a:lumMod val="75000"/>
                    <a:lumOff val="25000"/>
                  </a:schemeClr>
                </a:solidFill>
                <a:latin typeface="+mn-lt"/>
              </a:rPr>
              <a:t>。</a:t>
            </a:r>
          </a:p>
        </p:txBody>
      </p:sp>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 </a:t>
            </a:r>
            <a:r>
              <a:rPr lang="ja-JP" altLang="en-US" dirty="0"/>
              <a:t>（</a:t>
            </a:r>
            <a:r>
              <a:rPr lang="en-US" altLang="ja-JP" dirty="0"/>
              <a:t>1/5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573467007"/>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事前設定フロー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rgbClr val="FF0000"/>
                </a:solidFill>
                <a:latin typeface="+mn-ea"/>
              </a:rPr>
              <a:t>2.1</a:t>
            </a:r>
            <a:r>
              <a:rPr kumimoji="1" lang="ja-JP" altLang="en-US" b="1" dirty="0" smtClean="0">
                <a:solidFill>
                  <a:srgbClr val="FF0000"/>
                </a:solidFill>
                <a:latin typeface="+mn-ea"/>
              </a:rPr>
              <a:t>　</a:t>
            </a:r>
            <a:r>
              <a:rPr lang="ja-JP" altLang="en-US" b="1" dirty="0">
                <a:solidFill>
                  <a:srgbClr val="FF0000"/>
                </a:solidFill>
                <a:latin typeface="+mn-ea"/>
              </a:rPr>
              <a:t>権限</a:t>
            </a:r>
            <a:r>
              <a:rPr lang="ja-JP" altLang="en-US" b="1" dirty="0" smtClean="0">
                <a:solidFill>
                  <a:srgbClr val="FF0000"/>
                </a:solidFill>
                <a:latin typeface="+mn-ea"/>
              </a:rPr>
              <a:t>の</a:t>
            </a:r>
            <a:r>
              <a:rPr kumimoji="1" lang="ja-JP" altLang="en-US" b="1" dirty="0" smtClean="0">
                <a:solidFill>
                  <a:srgbClr val="FF0000"/>
                </a:solidFill>
                <a:latin typeface="+mn-ea"/>
              </a:rPr>
              <a:t>設定 </a:t>
            </a:r>
            <a:r>
              <a:rPr kumimoji="1" lang="en-US" altLang="ja-JP" b="1" dirty="0" smtClean="0">
                <a:solidFill>
                  <a:srgbClr val="FF0000"/>
                </a:solidFill>
                <a:latin typeface="+mn-ea"/>
              </a:rPr>
              <a:t>[</a:t>
            </a:r>
            <a:r>
              <a:rPr kumimoji="1" lang="ja-JP" altLang="en-US" b="1" dirty="0" smtClean="0">
                <a:solidFill>
                  <a:srgbClr val="FF0000"/>
                </a:solidFill>
                <a:latin typeface="+mn-ea"/>
              </a:rPr>
              <a:t>アクセス権限</a:t>
            </a:r>
            <a:r>
              <a:rPr kumimoji="1" lang="en-US" altLang="ja-JP" b="1" dirty="0" smtClean="0">
                <a:solidFill>
                  <a:srgbClr val="FF0000"/>
                </a:solidFill>
                <a:latin typeface="+mn-ea"/>
              </a:rPr>
              <a:t>]</a:t>
            </a:r>
            <a:endParaRPr kumimoji="1" lang="ja-JP" altLang="en-US" b="1" dirty="0" smtClean="0">
              <a:solidFill>
                <a:srgbClr val="FF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FF000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FF0000"/>
                </a:solidFill>
                <a:latin typeface="+mn-ea"/>
              </a:rPr>
              <a:t>ユーザ</a:t>
            </a:r>
          </a:p>
        </p:txBody>
      </p:sp>
      <p:sp>
        <p:nvSpPr>
          <p:cNvPr id="11" name="正方形/長方形 10"/>
          <p:cNvSpPr/>
          <p:nvPr/>
        </p:nvSpPr>
        <p:spPr bwMode="auto">
          <a:xfrm>
            <a:off x="737540" y="4170310"/>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12" name="正方形/長方形 11"/>
          <p:cNvSpPr/>
          <p:nvPr/>
        </p:nvSpPr>
        <p:spPr bwMode="auto">
          <a:xfrm>
            <a:off x="6677310" y="4274532"/>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14" name="正方形/長方形 13"/>
          <p:cNvSpPr/>
          <p:nvPr/>
        </p:nvSpPr>
        <p:spPr bwMode="auto">
          <a:xfrm>
            <a:off x="737540" y="5017807"/>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15" name="正方形/長方形 14"/>
          <p:cNvSpPr/>
          <p:nvPr/>
        </p:nvSpPr>
        <p:spPr bwMode="auto">
          <a:xfrm>
            <a:off x="6677310" y="513084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ディシジョンテーブル</a:t>
            </a:r>
            <a:endParaRPr kumimoji="1" lang="ja-JP" altLang="en-US" b="1" dirty="0" smtClean="0">
              <a:solidFill>
                <a:srgbClr val="002060"/>
              </a:solidFill>
              <a:latin typeface="+mn-ea"/>
            </a:endParaRPr>
          </a:p>
        </p:txBody>
      </p:sp>
      <p:sp>
        <p:nvSpPr>
          <p:cNvPr id="16" name="二等辺三角形 15"/>
          <p:cNvSpPr/>
          <p:nvPr/>
        </p:nvSpPr>
        <p:spPr bwMode="auto">
          <a:xfrm rot="10800000">
            <a:off x="3431669" y="48002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smtClean="0">
                <a:solidFill>
                  <a:sysClr val="windowText" lastClr="000000"/>
                </a:solidFill>
                <a:latin typeface="+mn-ea"/>
              </a:rPr>
              <a:t>設定 </a:t>
            </a:r>
            <a:r>
              <a:rPr kumimoji="1" lang="en-US" altLang="ja-JP" b="1" smtClean="0">
                <a:solidFill>
                  <a:sysClr val="windowText" lastClr="000000"/>
                </a:solidFill>
                <a:latin typeface="+mn-ea"/>
              </a:rPr>
              <a:t>[</a:t>
            </a:r>
            <a:r>
              <a:rPr lang="ja-JP" altLang="en-US" b="1" smtClean="0">
                <a:solidFill>
                  <a:sysClr val="windowText" lastClr="000000"/>
                </a:solidFill>
                <a:latin typeface="+mn-ea"/>
              </a:rPr>
              <a:t>登録情報</a:t>
            </a:r>
            <a:r>
              <a:rPr kumimoji="1" lang="en-US" altLang="ja-JP" b="1"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正方形/長方形 20"/>
          <p:cNvSpPr/>
          <p:nvPr/>
        </p:nvSpPr>
        <p:spPr bwMode="auto">
          <a:xfrm>
            <a:off x="737540" y="5796244"/>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22" name="正方形/長方形 21"/>
          <p:cNvSpPr/>
          <p:nvPr/>
        </p:nvSpPr>
        <p:spPr bwMode="auto">
          <a:xfrm>
            <a:off x="6672080" y="589906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a:t>
            </a:r>
            <a:r>
              <a:rPr lang="ja-JP" altLang="en-US" b="1" dirty="0">
                <a:solidFill>
                  <a:srgbClr val="002060"/>
                </a:solidFill>
                <a:latin typeface="+mn-ea"/>
              </a:rPr>
              <a:t>テーブル</a:t>
            </a:r>
            <a:endParaRPr kumimoji="1" lang="ja-JP" altLang="en-US" b="1" dirty="0" smtClean="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二等辺三角形 23"/>
          <p:cNvSpPr/>
          <p:nvPr/>
        </p:nvSpPr>
        <p:spPr bwMode="auto">
          <a:xfrm rot="10800000">
            <a:off x="3431669" y="56317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9601930" y="1281400"/>
            <a:ext cx="149731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FF0000"/>
                </a:solidFill>
                <a:latin typeface="+mn-ea"/>
              </a:rPr>
              <a:t>システム</a:t>
            </a:r>
            <a:endParaRPr lang="en-US" altLang="ja-JP" b="1" dirty="0" smtClean="0">
              <a:solidFill>
                <a:srgbClr val="FF000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002060"/>
                </a:solidFill>
                <a:latin typeface="+mn-ea"/>
              </a:rPr>
              <a:t>ルール</a:t>
            </a:r>
          </a:p>
        </p:txBody>
      </p:sp>
      <p:sp>
        <p:nvSpPr>
          <p:cNvPr id="27" name="フリーフォーム 26"/>
          <p:cNvSpPr/>
          <p:nvPr/>
        </p:nvSpPr>
        <p:spPr bwMode="auto">
          <a:xfrm>
            <a:off x="623239" y="1730560"/>
            <a:ext cx="10476000" cy="3061508"/>
          </a:xfrm>
          <a:custGeom>
            <a:avLst/>
            <a:gdLst>
              <a:gd name="connsiteX0" fmla="*/ 0 w 10476000"/>
              <a:gd name="connsiteY0" fmla="*/ 0 h 3061508"/>
              <a:gd name="connsiteX1" fmla="*/ 10476000 w 10476000"/>
              <a:gd name="connsiteY1" fmla="*/ 0 h 3061508"/>
              <a:gd name="connsiteX2" fmla="*/ 10476000 w 10476000"/>
              <a:gd name="connsiteY2" fmla="*/ 1059034 h 3061508"/>
              <a:gd name="connsiteX3" fmla="*/ 10475999 w 10476000"/>
              <a:gd name="connsiteY3" fmla="*/ 1059034 h 3061508"/>
              <a:gd name="connsiteX4" fmla="*/ 10475999 w 10476000"/>
              <a:gd name="connsiteY4" fmla="*/ 3061508 h 3061508"/>
              <a:gd name="connsiteX5" fmla="*/ 8978688 w 10476000"/>
              <a:gd name="connsiteY5" fmla="*/ 3061508 h 3061508"/>
              <a:gd name="connsiteX6" fmla="*/ 8978688 w 10476000"/>
              <a:gd name="connsiteY6" fmla="*/ 1059034 h 3061508"/>
              <a:gd name="connsiteX7" fmla="*/ 0 w 10476000"/>
              <a:gd name="connsiteY7" fmla="*/ 1059034 h 306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000" h="3061508">
                <a:moveTo>
                  <a:pt x="0" y="0"/>
                </a:moveTo>
                <a:lnTo>
                  <a:pt x="10476000" y="0"/>
                </a:lnTo>
                <a:lnTo>
                  <a:pt x="10476000" y="1059034"/>
                </a:lnTo>
                <a:lnTo>
                  <a:pt x="10475999" y="1059034"/>
                </a:lnTo>
                <a:lnTo>
                  <a:pt x="10475999" y="3061508"/>
                </a:lnTo>
                <a:lnTo>
                  <a:pt x="8978688" y="3061508"/>
                </a:lnTo>
                <a:lnTo>
                  <a:pt x="8978688" y="1059034"/>
                </a:lnTo>
                <a:lnTo>
                  <a:pt x="0" y="1059034"/>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410519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a:t>
            </a:r>
            <a:r>
              <a:rPr lang="ja-JP" altLang="en-US" dirty="0"/>
              <a:t> （</a:t>
            </a:r>
            <a:r>
              <a:rPr lang="en-US" altLang="ja-JP" dirty="0"/>
              <a:t>2/5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画面へのアクセス権限を</a:t>
            </a:r>
            <a:r>
              <a:rPr lang="ja-JP" altLang="en-US" dirty="0" smtClean="0"/>
              <a:t>グループに対して割り当てる</a:t>
            </a:r>
            <a:endParaRPr lang="en-US" altLang="ja-JP" dirty="0" smtClean="0"/>
          </a:p>
          <a:p>
            <a:pPr lvl="1"/>
            <a:endParaRPr lang="en-US" altLang="ja-JP" dirty="0" smtClean="0"/>
          </a:p>
          <a:p>
            <a:pPr lvl="1"/>
            <a:r>
              <a:rPr lang="ja-JP" altLang="en-US" dirty="0" smtClean="0"/>
              <a:t>アクセス</a:t>
            </a:r>
            <a:r>
              <a:rPr lang="ja-JP" altLang="en-US" dirty="0"/>
              <a:t>権限は「グループ」画面で設定可能</a:t>
            </a:r>
            <a:endParaRPr lang="en-US" altLang="ja-JP" dirty="0"/>
          </a:p>
          <a:p>
            <a:pPr marL="180000" lvl="1" indent="0">
              <a:buNone/>
            </a:pPr>
            <a:endParaRPr lang="en-US" altLang="ja-JP" dirty="0"/>
          </a:p>
          <a:p>
            <a:pPr lvl="1"/>
            <a:r>
              <a:rPr lang="ja-JP" altLang="en-US" dirty="0"/>
              <a:t>以下画面へのアクセス権限を設定可能</a:t>
            </a:r>
            <a:endParaRPr lang="en-US" altLang="ja-JP" dirty="0"/>
          </a:p>
          <a:p>
            <a:pPr lvl="2"/>
            <a:r>
              <a:rPr lang="ja-JP" altLang="en-US" dirty="0"/>
              <a:t>ディシジョンテーブル</a:t>
            </a:r>
            <a:endParaRPr lang="en-US" altLang="ja-JP" dirty="0"/>
          </a:p>
          <a:p>
            <a:pPr lvl="2"/>
            <a:r>
              <a:rPr lang="ja-JP" altLang="en-US" dirty="0"/>
              <a:t>トークン払い出し</a:t>
            </a:r>
            <a:endParaRPr lang="en-US" altLang="ja-JP" dirty="0"/>
          </a:p>
          <a:p>
            <a:pPr lvl="2"/>
            <a:r>
              <a:rPr lang="ja-JP" altLang="en-US" dirty="0"/>
              <a:t>システム設定</a:t>
            </a:r>
            <a:endParaRPr lang="en-US" altLang="ja-JP" dirty="0"/>
          </a:p>
          <a:p>
            <a:pPr lvl="2"/>
            <a:r>
              <a:rPr lang="en-US" altLang="ja-JP" dirty="0"/>
              <a:t>SSO</a:t>
            </a:r>
            <a:r>
              <a:rPr lang="ja-JP" altLang="en-US" dirty="0"/>
              <a:t>設定</a:t>
            </a:r>
            <a:endParaRPr lang="en-US" altLang="ja-JP" dirty="0"/>
          </a:p>
          <a:p>
            <a:pPr lvl="2"/>
            <a:r>
              <a:rPr lang="ja-JP" altLang="en-US" dirty="0"/>
              <a:t>グループ</a:t>
            </a:r>
            <a:endParaRPr lang="en-US" altLang="ja-JP" dirty="0"/>
          </a:p>
          <a:p>
            <a:pPr lvl="2"/>
            <a:r>
              <a:rPr lang="ja-JP" altLang="en-US" dirty="0"/>
              <a:t>ユーザ</a:t>
            </a:r>
            <a:endParaRPr lang="en-US" altLang="ja-JP" dirty="0"/>
          </a:p>
          <a:p>
            <a:pPr lvl="2"/>
            <a:r>
              <a:rPr lang="ja-JP" altLang="en-US" dirty="0"/>
              <a:t>アクション設定</a:t>
            </a:r>
            <a:endParaRPr lang="en-US" altLang="ja-JP" dirty="0"/>
          </a:p>
          <a:p>
            <a:pPr lvl="1"/>
            <a:endParaRPr lang="en-US" altLang="ja-JP" dirty="0"/>
          </a:p>
          <a:p>
            <a:pPr lvl="1"/>
            <a:r>
              <a:rPr lang="ja-JP" altLang="en-US" dirty="0"/>
              <a:t>以下の権限から選択</a:t>
            </a:r>
            <a:endParaRPr lang="en-US" altLang="ja-JP" dirty="0"/>
          </a:p>
          <a:p>
            <a:pPr lvl="2"/>
            <a:r>
              <a:rPr lang="ja-JP" altLang="en-US" dirty="0"/>
              <a:t>権限無し：画面表示しない</a:t>
            </a:r>
            <a:endParaRPr lang="en-US" altLang="ja-JP" dirty="0"/>
          </a:p>
          <a:p>
            <a:pPr lvl="2"/>
            <a:r>
              <a:rPr lang="ja-JP" altLang="en-US" dirty="0"/>
              <a:t>参照のみ：画面を表示するが更新不可</a:t>
            </a:r>
            <a:endParaRPr lang="en-US" altLang="ja-JP" dirty="0"/>
          </a:p>
          <a:p>
            <a:pPr lvl="2"/>
            <a:r>
              <a:rPr lang="ja-JP" altLang="en-US" dirty="0"/>
              <a:t>更新可能：画面表示および更新可能</a:t>
            </a:r>
            <a:endParaRPr lang="en-US" altLang="ja-JP" dirty="0"/>
          </a:p>
          <a:p>
            <a:pPr marL="180000" lvl="1" indent="0">
              <a:buNone/>
            </a:pPr>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5519920" y="1556740"/>
            <a:ext cx="4968690" cy="4452708"/>
          </a:xfrm>
          <a:prstGeom prst="rect">
            <a:avLst/>
          </a:prstGeom>
        </p:spPr>
      </p:pic>
    </p:spTree>
    <p:extLst>
      <p:ext uri="{BB962C8B-B14F-4D97-AF65-F5344CB8AC3E}">
        <p14:creationId xmlns:p14="http://schemas.microsoft.com/office/powerpoint/2010/main" val="3840712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a:t>
            </a:r>
            <a:r>
              <a:rPr lang="ja-JP" altLang="en-US" dirty="0"/>
              <a:t> （</a:t>
            </a:r>
            <a:r>
              <a:rPr lang="en-US" altLang="ja-JP" dirty="0"/>
              <a:t>3/5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グループ「</a:t>
            </a:r>
            <a:r>
              <a:rPr lang="en-US" altLang="ja-JP" dirty="0" err="1"/>
              <a:t>group_A</a:t>
            </a:r>
            <a:r>
              <a:rPr lang="ja-JP" altLang="en-US" dirty="0"/>
              <a:t>」、ユーザ「</a:t>
            </a:r>
            <a:r>
              <a:rPr lang="en-US" altLang="ja-JP" dirty="0" err="1"/>
              <a:t>user_A</a:t>
            </a:r>
            <a:r>
              <a:rPr lang="ja-JP" altLang="en-US" dirty="0"/>
              <a:t>」を作成しアクセス権限を設定する</a:t>
            </a:r>
            <a:r>
              <a:rPr lang="en-US" altLang="ja-JP" dirty="0"/>
              <a:t>(1/3)</a:t>
            </a:r>
          </a:p>
          <a:p>
            <a:pPr lvl="1"/>
            <a:endParaRPr lang="en-US" altLang="ja-JP" dirty="0"/>
          </a:p>
          <a:p>
            <a:pPr marL="522900" lvl="1" indent="-342900">
              <a:buFont typeface="+mj-ea"/>
              <a:buAutoNum type="circleNumDbPlain"/>
            </a:pPr>
            <a:r>
              <a:rPr lang="ja-JP" altLang="en-US" dirty="0"/>
              <a:t>「システム管理者」でログインし「</a:t>
            </a:r>
            <a:r>
              <a:rPr lang="en-US" altLang="ja-JP" dirty="0" err="1"/>
              <a:t>group_A</a:t>
            </a:r>
            <a:r>
              <a:rPr lang="ja-JP" altLang="en-US" dirty="0"/>
              <a:t>」を作成</a:t>
            </a:r>
          </a:p>
          <a:p>
            <a:pPr marL="522900" lvl="1" indent="-342900">
              <a:buFont typeface="+mj-ea"/>
              <a:buAutoNum type="circleNumDbPlain"/>
            </a:pPr>
            <a:r>
              <a:rPr lang="ja-JP" altLang="en-US" dirty="0"/>
              <a:t>「</a:t>
            </a:r>
            <a:r>
              <a:rPr lang="en-US" altLang="ja-JP" dirty="0" err="1"/>
              <a:t>group_A</a:t>
            </a:r>
            <a:r>
              <a:rPr lang="ja-JP" altLang="en-US" dirty="0"/>
              <a:t>」にアクセス権限を設定</a:t>
            </a:r>
          </a:p>
          <a:p>
            <a:pPr lvl="1"/>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911279" y="2399650"/>
            <a:ext cx="6052225" cy="3888540"/>
          </a:xfrm>
          <a:prstGeom prst="rect">
            <a:avLst/>
          </a:prstGeom>
        </p:spPr>
      </p:pic>
      <p:sp>
        <p:nvSpPr>
          <p:cNvPr id="5" name="角丸四角形 4"/>
          <p:cNvSpPr/>
          <p:nvPr/>
        </p:nvSpPr>
        <p:spPr bwMode="auto">
          <a:xfrm>
            <a:off x="911278" y="4933130"/>
            <a:ext cx="2171201" cy="778980"/>
          </a:xfrm>
          <a:prstGeom prst="roundRect">
            <a:avLst>
              <a:gd name="adj" fmla="val 17871"/>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8" name="角丸四角形 7"/>
          <p:cNvSpPr/>
          <p:nvPr/>
        </p:nvSpPr>
        <p:spPr bwMode="auto">
          <a:xfrm>
            <a:off x="8282100" y="3022534"/>
            <a:ext cx="2880000" cy="3019884"/>
          </a:xfrm>
          <a:prstGeom prst="roundRect">
            <a:avLst>
              <a:gd name="adj" fmla="val 6321"/>
            </a:avLst>
          </a:prstGeom>
          <a:solidFill>
            <a:schemeClr val="bg1"/>
          </a:solidFill>
          <a:ln w="38100">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200" b="1" dirty="0" smtClean="0">
                <a:latin typeface="+mn-ea"/>
              </a:rPr>
              <a:t>　　</a:t>
            </a:r>
            <a:r>
              <a:rPr lang="en-US" altLang="ja-JP" sz="1200" b="1" dirty="0" smtClean="0">
                <a:latin typeface="+mn-ea"/>
              </a:rPr>
              <a:t>group_A</a:t>
            </a:r>
            <a:r>
              <a:rPr lang="ja-JP" altLang="en-US" sz="1200" b="1" dirty="0" smtClean="0">
                <a:latin typeface="+mn-ea"/>
              </a:rPr>
              <a:t>のアクセス権限</a:t>
            </a:r>
            <a:endParaRPr kumimoji="1" lang="ja-JP" altLang="en-US" sz="1200" b="1" dirty="0" smtClean="0">
              <a:latin typeface="+mn-ea"/>
            </a:endParaRPr>
          </a:p>
        </p:txBody>
      </p:sp>
      <p:graphicFrame>
        <p:nvGraphicFramePr>
          <p:cNvPr id="9" name="表 8"/>
          <p:cNvGraphicFramePr>
            <a:graphicFrameLocks noGrp="1"/>
          </p:cNvGraphicFramePr>
          <p:nvPr>
            <p:extLst>
              <p:ext uri="{D42A27DB-BD31-4B8C-83A1-F6EECF244321}">
                <p14:modId xmlns:p14="http://schemas.microsoft.com/office/powerpoint/2010/main" val="275009770"/>
              </p:ext>
            </p:extLst>
          </p:nvPr>
        </p:nvGraphicFramePr>
        <p:xfrm>
          <a:off x="8431183" y="3510550"/>
          <a:ext cx="2604136" cy="2387849"/>
        </p:xfrm>
        <a:graphic>
          <a:graphicData uri="http://schemas.openxmlformats.org/drawingml/2006/table">
            <a:tbl>
              <a:tblPr firstRow="1" bandRow="1">
                <a:tableStyleId>{5C22544A-7EE6-4342-B048-85BDC9FD1C3A}</a:tableStyleId>
              </a:tblPr>
              <a:tblGrid>
                <a:gridCol w="1759268">
                  <a:extLst>
                    <a:ext uri="{9D8B030D-6E8A-4147-A177-3AD203B41FA5}">
                      <a16:colId xmlns:a16="http://schemas.microsoft.com/office/drawing/2014/main" val="2068615160"/>
                    </a:ext>
                  </a:extLst>
                </a:gridCol>
                <a:gridCol w="844868">
                  <a:extLst>
                    <a:ext uri="{9D8B030D-6E8A-4147-A177-3AD203B41FA5}">
                      <a16:colId xmlns:a16="http://schemas.microsoft.com/office/drawing/2014/main" val="2185847606"/>
                    </a:ext>
                  </a:extLst>
                </a:gridCol>
              </a:tblGrid>
              <a:tr h="335568">
                <a:tc>
                  <a:txBody>
                    <a:bodyPr/>
                    <a:lstStyle/>
                    <a:p>
                      <a:pPr algn="ctr"/>
                      <a:r>
                        <a:rPr kumimoji="1" lang="ja-JP" altLang="en-US" sz="1200" dirty="0" smtClean="0">
                          <a:latin typeface="+mn-ea"/>
                          <a:ea typeface="+mn-ea"/>
                        </a:rPr>
                        <a:t>画面</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dirty="0" smtClean="0">
                          <a:latin typeface="+mn-ea"/>
                          <a:ea typeface="+mn-ea"/>
                        </a:rPr>
                        <a:t>権限</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3940336328"/>
                  </a:ext>
                </a:extLst>
              </a:tr>
              <a:tr h="293183">
                <a:tc>
                  <a:txBody>
                    <a:bodyPr/>
                    <a:lstStyle/>
                    <a:p>
                      <a:r>
                        <a:rPr kumimoji="1" lang="ja-JP" altLang="en-US" sz="1200" dirty="0" smtClean="0">
                          <a:latin typeface="+mn-ea"/>
                          <a:ea typeface="+mn-ea"/>
                        </a:rPr>
                        <a:t>ディシジョンテーブル</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更新可能</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07935678"/>
                  </a:ext>
                </a:extLst>
              </a:tr>
              <a:tr h="293183">
                <a:tc>
                  <a:txBody>
                    <a:bodyPr/>
                    <a:lstStyle/>
                    <a:p>
                      <a:r>
                        <a:rPr kumimoji="1" lang="ja-JP" altLang="en-US" sz="1200" dirty="0" smtClean="0">
                          <a:latin typeface="+mn-ea"/>
                          <a:ea typeface="+mn-ea"/>
                        </a:rPr>
                        <a:t>トークン払い出し</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更新可能</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227713"/>
                  </a:ext>
                </a:extLst>
              </a:tr>
              <a:tr h="293183">
                <a:tc>
                  <a:txBody>
                    <a:bodyPr/>
                    <a:lstStyle/>
                    <a:p>
                      <a:r>
                        <a:rPr kumimoji="1" lang="ja-JP" altLang="en-US" sz="1200" dirty="0" smtClean="0">
                          <a:latin typeface="+mn-ea"/>
                          <a:ea typeface="+mn-ea"/>
                        </a:rPr>
                        <a:t>システム設定</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権限なし</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8915487"/>
                  </a:ext>
                </a:extLst>
              </a:tr>
              <a:tr h="293183">
                <a:tc>
                  <a:txBody>
                    <a:bodyPr/>
                    <a:lstStyle/>
                    <a:p>
                      <a:r>
                        <a:rPr kumimoji="1" lang="en-US" altLang="ja-JP" sz="1200" dirty="0" smtClean="0">
                          <a:latin typeface="+mn-ea"/>
                          <a:ea typeface="+mn-ea"/>
                        </a:rPr>
                        <a:t>SSO</a:t>
                      </a:r>
                      <a:r>
                        <a:rPr kumimoji="1" lang="ja-JP" altLang="en-US" sz="1200" dirty="0" smtClean="0">
                          <a:latin typeface="+mn-ea"/>
                          <a:ea typeface="+mn-ea"/>
                        </a:rPr>
                        <a:t>設定</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権限なし</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755116"/>
                  </a:ext>
                </a:extLst>
              </a:tr>
              <a:tr h="293183">
                <a:tc>
                  <a:txBody>
                    <a:bodyPr/>
                    <a:lstStyle/>
                    <a:p>
                      <a:r>
                        <a:rPr kumimoji="1" lang="ja-JP" altLang="en-US" sz="1200" dirty="0" smtClean="0">
                          <a:latin typeface="+mn-ea"/>
                          <a:ea typeface="+mn-ea"/>
                        </a:rPr>
                        <a:t>グループ</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参照のみ</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96260077"/>
                  </a:ext>
                </a:extLst>
              </a:tr>
              <a:tr h="293183">
                <a:tc>
                  <a:txBody>
                    <a:bodyPr/>
                    <a:lstStyle/>
                    <a:p>
                      <a:r>
                        <a:rPr kumimoji="1" lang="ja-JP" altLang="en-US" sz="1200" dirty="0" smtClean="0">
                          <a:latin typeface="+mn-ea"/>
                          <a:ea typeface="+mn-ea"/>
                        </a:rPr>
                        <a:t>ユーザ</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参照のみ</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0525123"/>
                  </a:ext>
                </a:extLst>
              </a:tr>
              <a:tr h="293183">
                <a:tc>
                  <a:txBody>
                    <a:bodyPr/>
                    <a:lstStyle/>
                    <a:p>
                      <a:r>
                        <a:rPr kumimoji="1" lang="ja-JP" altLang="en-US" sz="1200" dirty="0" smtClean="0">
                          <a:latin typeface="+mn-ea"/>
                          <a:ea typeface="+mn-ea"/>
                        </a:rPr>
                        <a:t>アクション設定</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参照のみ</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761374664"/>
                  </a:ext>
                </a:extLst>
              </a:tr>
            </a:tbl>
          </a:graphicData>
        </a:graphic>
      </p:graphicFrame>
      <p:pic>
        <p:nvPicPr>
          <p:cNvPr id="10" name="図 9"/>
          <p:cNvPicPr>
            <a:picLocks noChangeAspect="1"/>
          </p:cNvPicPr>
          <p:nvPr/>
        </p:nvPicPr>
        <p:blipFill>
          <a:blip r:embed="rId3"/>
          <a:stretch>
            <a:fillRect/>
          </a:stretch>
        </p:blipFill>
        <p:spPr>
          <a:xfrm>
            <a:off x="4479825" y="3064760"/>
            <a:ext cx="3549629" cy="3181010"/>
          </a:xfrm>
          <a:prstGeom prst="rect">
            <a:avLst/>
          </a:prstGeom>
          <a:ln>
            <a:solidFill>
              <a:srgbClr val="002060"/>
            </a:solidFill>
          </a:ln>
        </p:spPr>
      </p:pic>
      <p:sp>
        <p:nvSpPr>
          <p:cNvPr id="11" name="角丸四角形 10"/>
          <p:cNvSpPr/>
          <p:nvPr/>
        </p:nvSpPr>
        <p:spPr bwMode="auto">
          <a:xfrm>
            <a:off x="4579721" y="4141224"/>
            <a:ext cx="3299091" cy="1643089"/>
          </a:xfrm>
          <a:prstGeom prst="roundRect">
            <a:avLst>
              <a:gd name="adj" fmla="val 6398"/>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2" name="円形吹き出し 11"/>
          <p:cNvSpPr/>
          <p:nvPr/>
        </p:nvSpPr>
        <p:spPr bwMode="auto">
          <a:xfrm>
            <a:off x="8270949" y="3026972"/>
            <a:ext cx="360000" cy="360000"/>
          </a:xfrm>
          <a:prstGeom prst="wedgeEllipseCallout">
            <a:avLst>
              <a:gd name="adj1" fmla="val -321555"/>
              <a:gd name="adj2" fmla="val 29344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2</a:t>
            </a:r>
            <a:endParaRPr kumimoji="1" lang="ja-JP" altLang="en-US" b="1" dirty="0" smtClean="0">
              <a:solidFill>
                <a:schemeClr val="bg1"/>
              </a:solidFill>
              <a:latin typeface="+mn-ea"/>
            </a:endParaRPr>
          </a:p>
        </p:txBody>
      </p:sp>
      <p:sp>
        <p:nvSpPr>
          <p:cNvPr id="13" name="楕円 12"/>
          <p:cNvSpPr/>
          <p:nvPr/>
        </p:nvSpPr>
        <p:spPr bwMode="auto">
          <a:xfrm>
            <a:off x="2722479" y="4911003"/>
            <a:ext cx="360000" cy="360000"/>
          </a:xfrm>
          <a:prstGeom prst="ellipse">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1</a:t>
            </a: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2098627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a:t>
            </a:r>
            <a:r>
              <a:rPr lang="ja-JP" altLang="en-US" dirty="0"/>
              <a:t> （</a:t>
            </a:r>
            <a:r>
              <a:rPr lang="en-US" altLang="ja-JP" dirty="0"/>
              <a:t>4/5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グループ「</a:t>
            </a:r>
            <a:r>
              <a:rPr lang="en-US" altLang="ja-JP" dirty="0" err="1"/>
              <a:t>group_A</a:t>
            </a:r>
            <a:r>
              <a:rPr lang="ja-JP" altLang="en-US" dirty="0"/>
              <a:t>」、ユーザ「</a:t>
            </a:r>
            <a:r>
              <a:rPr lang="en-US" altLang="ja-JP" dirty="0" err="1"/>
              <a:t>user_A</a:t>
            </a:r>
            <a:r>
              <a:rPr lang="ja-JP" altLang="en-US" dirty="0"/>
              <a:t>」を作成しアクセス権限を設定する</a:t>
            </a:r>
            <a:r>
              <a:rPr lang="en-US" altLang="ja-JP" dirty="0"/>
              <a:t>(2/3)</a:t>
            </a:r>
          </a:p>
          <a:p>
            <a:pPr lvl="1"/>
            <a:endParaRPr lang="en-US" altLang="ja-JP" dirty="0"/>
          </a:p>
          <a:p>
            <a:pPr marL="522900" lvl="1" indent="-342900">
              <a:buFont typeface="+mj-ea"/>
              <a:buAutoNum type="circleNumDbPlain" startAt="3"/>
            </a:pPr>
            <a:r>
              <a:rPr lang="ja-JP" altLang="en-US" dirty="0"/>
              <a:t>「</a:t>
            </a:r>
            <a:r>
              <a:rPr lang="en-US" altLang="ja-JP" dirty="0" err="1"/>
              <a:t>user_A</a:t>
            </a:r>
            <a:r>
              <a:rPr lang="ja-JP" altLang="en-US" dirty="0"/>
              <a:t>」を作成し「</a:t>
            </a:r>
            <a:r>
              <a:rPr lang="en-US" altLang="ja-JP" dirty="0" err="1"/>
              <a:t>group_A</a:t>
            </a:r>
            <a:r>
              <a:rPr lang="ja-JP" altLang="en-US" dirty="0"/>
              <a:t>」配属とする</a:t>
            </a:r>
            <a:endParaRPr lang="en-US" altLang="ja-JP" dirty="0"/>
          </a:p>
          <a:p>
            <a:pPr marL="522900" lvl="1" indent="-342900">
              <a:buFont typeface="+mj-ea"/>
              <a:buAutoNum type="circleNumDbPlain" startAt="3"/>
            </a:pPr>
            <a:r>
              <a:rPr lang="ja-JP" altLang="en-US" dirty="0"/>
              <a:t>「</a:t>
            </a:r>
            <a:r>
              <a:rPr lang="en-US" altLang="ja-JP" dirty="0" err="1"/>
              <a:t>user_A</a:t>
            </a:r>
            <a:r>
              <a:rPr lang="ja-JP" altLang="en-US" dirty="0"/>
              <a:t>」のメールアドレス宛に届いた「ログイン</a:t>
            </a:r>
            <a:r>
              <a:rPr lang="en-US" altLang="ja-JP" dirty="0"/>
              <a:t>ID</a:t>
            </a:r>
            <a:r>
              <a:rPr lang="ja-JP" altLang="en-US" dirty="0"/>
              <a:t>通知」と「パスワード通知」を用いて</a:t>
            </a:r>
            <a:r>
              <a:rPr lang="en-US" altLang="ja-JP" dirty="0"/>
              <a:t>OASE</a:t>
            </a:r>
            <a:r>
              <a:rPr lang="ja-JP" altLang="en-US" dirty="0"/>
              <a:t>にログインする</a:t>
            </a:r>
          </a:p>
          <a:p>
            <a:pPr lvl="1"/>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857727" y="2374250"/>
            <a:ext cx="6441233" cy="2664370"/>
          </a:xfrm>
          <a:prstGeom prst="rect">
            <a:avLst/>
          </a:prstGeom>
        </p:spPr>
      </p:pic>
      <p:sp>
        <p:nvSpPr>
          <p:cNvPr id="5" name="角丸四角形 4"/>
          <p:cNvSpPr/>
          <p:nvPr/>
        </p:nvSpPr>
        <p:spPr bwMode="auto">
          <a:xfrm>
            <a:off x="859614" y="4468007"/>
            <a:ext cx="6347758" cy="360000"/>
          </a:xfrm>
          <a:prstGeom prst="roundRect">
            <a:avLst>
              <a:gd name="adj" fmla="val 6398"/>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8" name="角丸四角形 7"/>
          <p:cNvSpPr/>
          <p:nvPr/>
        </p:nvSpPr>
        <p:spPr bwMode="auto">
          <a:xfrm>
            <a:off x="2135447" y="3299229"/>
            <a:ext cx="1944273" cy="443211"/>
          </a:xfrm>
          <a:prstGeom prst="roundRect">
            <a:avLst>
              <a:gd name="adj" fmla="val 24449"/>
            </a:avLst>
          </a:prstGeom>
          <a:solidFill>
            <a:schemeClr val="bg1"/>
          </a:solid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200" b="1" dirty="0" smtClean="0">
                <a:latin typeface="+mn-ea"/>
              </a:rPr>
              <a:t>　　</a:t>
            </a:r>
            <a:r>
              <a:rPr kumimoji="1" lang="en-US" altLang="ja-JP" sz="1200" b="1" dirty="0" smtClean="0">
                <a:latin typeface="+mn-ea"/>
              </a:rPr>
              <a:t>user_A</a:t>
            </a:r>
            <a:r>
              <a:rPr lang="ja-JP" altLang="en-US" sz="1200" b="1" dirty="0">
                <a:latin typeface="+mn-ea"/>
              </a:rPr>
              <a:t>を</a:t>
            </a:r>
            <a:r>
              <a:rPr kumimoji="1" lang="ja-JP" altLang="en-US" sz="1200" b="1" dirty="0" smtClean="0">
                <a:latin typeface="+mn-ea"/>
              </a:rPr>
              <a:t>新規作成</a:t>
            </a:r>
            <a:endParaRPr lang="en-US" altLang="ja-JP" sz="1200" b="1" dirty="0">
              <a:latin typeface="+mn-ea"/>
            </a:endParaRPr>
          </a:p>
        </p:txBody>
      </p:sp>
      <p:sp>
        <p:nvSpPr>
          <p:cNvPr id="9" name="角丸四角形 8"/>
          <p:cNvSpPr/>
          <p:nvPr/>
        </p:nvSpPr>
        <p:spPr bwMode="auto">
          <a:xfrm>
            <a:off x="857727" y="5292132"/>
            <a:ext cx="6441233" cy="1057106"/>
          </a:xfrm>
          <a:prstGeom prst="roundRect">
            <a:avLst>
              <a:gd name="adj" fmla="val 19917"/>
            </a:avLst>
          </a:prstGeom>
          <a:solidFill>
            <a:schemeClr val="bg1"/>
          </a:solid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200" b="1" dirty="0" smtClean="0">
                <a:latin typeface="+mn-ea"/>
              </a:rPr>
              <a:t>登録したメールアドレスにメールが送信</a:t>
            </a:r>
            <a:r>
              <a:rPr kumimoji="1" lang="ja-JP" altLang="en-US" sz="1200" b="1" dirty="0" smtClean="0">
                <a:latin typeface="+mn-ea"/>
              </a:rPr>
              <a:t>される。</a:t>
            </a:r>
            <a:endParaRPr kumimoji="1" lang="en-US" altLang="ja-JP" sz="1200" b="1" dirty="0" smtClean="0">
              <a:latin typeface="+mn-ea"/>
            </a:endParaRPr>
          </a:p>
          <a:p>
            <a:r>
              <a:rPr kumimoji="1" lang="ja-JP" altLang="en-US" sz="1200" b="1" dirty="0" smtClean="0">
                <a:latin typeface="+mn-ea"/>
              </a:rPr>
              <a:t>ユーザ登録時には、受信可能な</a:t>
            </a:r>
            <a:r>
              <a:rPr kumimoji="1" lang="ja-JP" altLang="en-US" sz="1200" b="1" dirty="0" smtClean="0">
                <a:latin typeface="+mn-ea"/>
              </a:rPr>
              <a:t>メールアドレスを登録</a:t>
            </a:r>
            <a:r>
              <a:rPr kumimoji="1" lang="ja-JP" altLang="en-US" sz="1200" b="1" dirty="0" smtClean="0">
                <a:latin typeface="+mn-ea"/>
              </a:rPr>
              <a:t>する。</a:t>
            </a:r>
          </a:p>
        </p:txBody>
      </p:sp>
      <p:sp>
        <p:nvSpPr>
          <p:cNvPr id="10" name="円形吹き出し 9"/>
          <p:cNvSpPr/>
          <p:nvPr/>
        </p:nvSpPr>
        <p:spPr bwMode="auto">
          <a:xfrm>
            <a:off x="2116463" y="3288078"/>
            <a:ext cx="360000" cy="360000"/>
          </a:xfrm>
          <a:prstGeom prst="wedgeEllipseCallout">
            <a:avLst>
              <a:gd name="adj1" fmla="val -277395"/>
              <a:gd name="adj2" fmla="val 301778"/>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3</a:t>
            </a:r>
            <a:endParaRPr kumimoji="1" lang="ja-JP" altLang="en-US" b="1" dirty="0" smtClean="0">
              <a:solidFill>
                <a:schemeClr val="bg1"/>
              </a:solidFill>
              <a:latin typeface="+mn-ea"/>
            </a:endParaRPr>
          </a:p>
        </p:txBody>
      </p:sp>
      <p:pic>
        <p:nvPicPr>
          <p:cNvPr id="12" name="図 11"/>
          <p:cNvPicPr>
            <a:picLocks noChangeAspect="1"/>
          </p:cNvPicPr>
          <p:nvPr/>
        </p:nvPicPr>
        <p:blipFill>
          <a:blip r:embed="rId3"/>
          <a:stretch>
            <a:fillRect/>
          </a:stretch>
        </p:blipFill>
        <p:spPr>
          <a:xfrm>
            <a:off x="7591263" y="2374248"/>
            <a:ext cx="2772000" cy="3145961"/>
          </a:xfrm>
          <a:prstGeom prst="rect">
            <a:avLst/>
          </a:prstGeom>
        </p:spPr>
      </p:pic>
      <p:pic>
        <p:nvPicPr>
          <p:cNvPr id="13" name="図 12"/>
          <p:cNvPicPr>
            <a:picLocks noChangeAspect="1"/>
          </p:cNvPicPr>
          <p:nvPr/>
        </p:nvPicPr>
        <p:blipFill>
          <a:blip r:embed="rId4"/>
          <a:stretch>
            <a:fillRect/>
          </a:stretch>
        </p:blipFill>
        <p:spPr>
          <a:xfrm>
            <a:off x="8796760" y="3174849"/>
            <a:ext cx="2772000" cy="3174390"/>
          </a:xfrm>
          <a:prstGeom prst="rect">
            <a:avLst/>
          </a:prstGeom>
        </p:spPr>
      </p:pic>
      <p:sp>
        <p:nvSpPr>
          <p:cNvPr id="11" name="角丸四角形 10"/>
          <p:cNvSpPr/>
          <p:nvPr/>
        </p:nvSpPr>
        <p:spPr bwMode="auto">
          <a:xfrm>
            <a:off x="7575910" y="2370471"/>
            <a:ext cx="3992849" cy="3978767"/>
          </a:xfrm>
          <a:prstGeom prst="roundRect">
            <a:avLst>
              <a:gd name="adj" fmla="val 155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0" name="円形吹き出し 19"/>
          <p:cNvSpPr/>
          <p:nvPr/>
        </p:nvSpPr>
        <p:spPr bwMode="auto">
          <a:xfrm>
            <a:off x="6940468" y="5301260"/>
            <a:ext cx="360000" cy="360000"/>
          </a:xfrm>
          <a:prstGeom prst="wedgeEllipseCallout">
            <a:avLst>
              <a:gd name="adj1" fmla="val 175520"/>
              <a:gd name="adj2" fmla="val -28728"/>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4</a:t>
            </a: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37645533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フリーフォーム 39"/>
          <p:cNvSpPr/>
          <p:nvPr/>
        </p:nvSpPr>
        <p:spPr bwMode="auto">
          <a:xfrm>
            <a:off x="825470" y="1997343"/>
            <a:ext cx="10098071" cy="4455845"/>
          </a:xfrm>
          <a:custGeom>
            <a:avLst/>
            <a:gdLst>
              <a:gd name="connsiteX0" fmla="*/ 4834051 w 10098071"/>
              <a:gd name="connsiteY0" fmla="*/ 0 h 4455845"/>
              <a:gd name="connsiteX1" fmla="*/ 9976418 w 10098071"/>
              <a:gd name="connsiteY1" fmla="*/ 0 h 4455845"/>
              <a:gd name="connsiteX2" fmla="*/ 10098071 w 10098071"/>
              <a:gd name="connsiteY2" fmla="*/ 121653 h 4455845"/>
              <a:gd name="connsiteX3" fmla="*/ 10098071 w 10098071"/>
              <a:gd name="connsiteY3" fmla="*/ 2488190 h 4455845"/>
              <a:gd name="connsiteX4" fmla="*/ 10098071 w 10098071"/>
              <a:gd name="connsiteY4" fmla="*/ 3451117 h 4455845"/>
              <a:gd name="connsiteX5" fmla="*/ 10098071 w 10098071"/>
              <a:gd name="connsiteY5" fmla="*/ 4339936 h 4455845"/>
              <a:gd name="connsiteX6" fmla="*/ 9982162 w 10098071"/>
              <a:gd name="connsiteY6" fmla="*/ 4455845 h 4455845"/>
              <a:gd name="connsiteX7" fmla="*/ 115909 w 10098071"/>
              <a:gd name="connsiteY7" fmla="*/ 4455845 h 4455845"/>
              <a:gd name="connsiteX8" fmla="*/ 0 w 10098071"/>
              <a:gd name="connsiteY8" fmla="*/ 4339936 h 4455845"/>
              <a:gd name="connsiteX9" fmla="*/ 0 w 10098071"/>
              <a:gd name="connsiteY9" fmla="*/ 2488190 h 4455845"/>
              <a:gd name="connsiteX10" fmla="*/ 115909 w 10098071"/>
              <a:gd name="connsiteY10" fmla="*/ 2372281 h 4455845"/>
              <a:gd name="connsiteX11" fmla="*/ 4712398 w 10098071"/>
              <a:gd name="connsiteY11" fmla="*/ 2372281 h 4455845"/>
              <a:gd name="connsiteX12" fmla="*/ 4712398 w 10098071"/>
              <a:gd name="connsiteY12" fmla="*/ 121653 h 4455845"/>
              <a:gd name="connsiteX13" fmla="*/ 4834051 w 10098071"/>
              <a:gd name="connsiteY13" fmla="*/ 0 h 44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8071" h="4455845">
                <a:moveTo>
                  <a:pt x="4834051" y="0"/>
                </a:moveTo>
                <a:lnTo>
                  <a:pt x="9976418" y="0"/>
                </a:lnTo>
                <a:cubicBezTo>
                  <a:pt x="10043605" y="0"/>
                  <a:pt x="10098071" y="54466"/>
                  <a:pt x="10098071" y="121653"/>
                </a:cubicBezTo>
                <a:lnTo>
                  <a:pt x="10098071" y="2488190"/>
                </a:lnTo>
                <a:lnTo>
                  <a:pt x="10098071" y="3451117"/>
                </a:lnTo>
                <a:lnTo>
                  <a:pt x="10098071" y="4339936"/>
                </a:lnTo>
                <a:cubicBezTo>
                  <a:pt x="10098071" y="4403951"/>
                  <a:pt x="10046177" y="4455845"/>
                  <a:pt x="9982162" y="4455845"/>
                </a:cubicBezTo>
                <a:lnTo>
                  <a:pt x="115909" y="4455845"/>
                </a:lnTo>
                <a:cubicBezTo>
                  <a:pt x="51894" y="4455845"/>
                  <a:pt x="0" y="4403951"/>
                  <a:pt x="0" y="4339936"/>
                </a:cubicBezTo>
                <a:lnTo>
                  <a:pt x="0" y="2488190"/>
                </a:lnTo>
                <a:cubicBezTo>
                  <a:pt x="0" y="2424175"/>
                  <a:pt x="51894" y="2372281"/>
                  <a:pt x="115909" y="2372281"/>
                </a:cubicBezTo>
                <a:lnTo>
                  <a:pt x="4712398" y="2372281"/>
                </a:lnTo>
                <a:lnTo>
                  <a:pt x="4712398" y="121653"/>
                </a:lnTo>
                <a:cubicBezTo>
                  <a:pt x="4712398" y="54466"/>
                  <a:pt x="4766864" y="0"/>
                  <a:pt x="4834051" y="0"/>
                </a:cubicBezTo>
                <a:close/>
              </a:path>
            </a:pathLst>
          </a:custGeom>
          <a:solidFill>
            <a:srgbClr val="11AFB2">
              <a:alpha val="25000"/>
            </a:srgbClr>
          </a:solidFill>
          <a:ln w="127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a:t>
            </a:r>
            <a:r>
              <a:rPr lang="ja-JP" altLang="en-US" dirty="0"/>
              <a:t> （</a:t>
            </a:r>
            <a:r>
              <a:rPr lang="en-US" altLang="ja-JP" dirty="0"/>
              <a:t>5/5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グループ「</a:t>
            </a:r>
            <a:r>
              <a:rPr lang="en-US" altLang="ja-JP" dirty="0" err="1"/>
              <a:t>group_A</a:t>
            </a:r>
            <a:r>
              <a:rPr lang="ja-JP" altLang="en-US" dirty="0"/>
              <a:t>」、ユーザ「</a:t>
            </a:r>
            <a:r>
              <a:rPr lang="en-US" altLang="ja-JP" dirty="0" err="1"/>
              <a:t>user_A</a:t>
            </a:r>
            <a:r>
              <a:rPr lang="ja-JP" altLang="en-US" dirty="0"/>
              <a:t>」を作成しアクセス権限を設定する</a:t>
            </a:r>
            <a:r>
              <a:rPr lang="en-US" altLang="ja-JP" dirty="0"/>
              <a:t>(3/3)</a:t>
            </a:r>
          </a:p>
          <a:p>
            <a:pPr lvl="1"/>
            <a:endParaRPr lang="en-US" altLang="ja-JP" dirty="0"/>
          </a:p>
          <a:p>
            <a:pPr lvl="1"/>
            <a:r>
              <a:rPr lang="ja-JP" altLang="en-US" dirty="0" smtClean="0"/>
              <a:t>「更新可能</a:t>
            </a:r>
            <a:r>
              <a:rPr lang="ja-JP" altLang="en-US" dirty="0"/>
              <a:t>」</a:t>
            </a:r>
            <a:r>
              <a:rPr lang="ja-JP" altLang="en-US" dirty="0" smtClean="0"/>
              <a:t>、「</a:t>
            </a:r>
            <a:r>
              <a:rPr lang="ja-JP" altLang="en-US" dirty="0"/>
              <a:t>参照のみ」 </a:t>
            </a:r>
            <a:r>
              <a:rPr lang="ja-JP" altLang="en-US" dirty="0" smtClean="0"/>
              <a:t>、「</a:t>
            </a:r>
            <a:r>
              <a:rPr lang="ja-JP" altLang="en-US" dirty="0" smtClean="0"/>
              <a:t>権限なし」の各権限ごとの画面表示は</a:t>
            </a:r>
            <a:r>
              <a:rPr lang="ja-JP" altLang="en-US" dirty="0"/>
              <a:t>以下</a:t>
            </a:r>
            <a:r>
              <a:rPr lang="ja-JP" altLang="en-US" dirty="0" smtClean="0"/>
              <a:t>のようになる</a:t>
            </a:r>
            <a:endParaRPr lang="en-US" altLang="ja-JP" dirty="0"/>
          </a:p>
          <a:p>
            <a:pPr lvl="1"/>
            <a:endParaRPr lang="en-US" altLang="ja-JP" dirty="0"/>
          </a:p>
          <a:p>
            <a:endParaRPr kumimoji="1" lang="ja-JP" altLang="en-US" dirty="0"/>
          </a:p>
        </p:txBody>
      </p:sp>
      <p:pic>
        <p:nvPicPr>
          <p:cNvPr id="5" name="図 4"/>
          <p:cNvPicPr>
            <a:picLocks noChangeAspect="1"/>
          </p:cNvPicPr>
          <p:nvPr/>
        </p:nvPicPr>
        <p:blipFill>
          <a:blip r:embed="rId2"/>
          <a:stretch>
            <a:fillRect/>
          </a:stretch>
        </p:blipFill>
        <p:spPr>
          <a:xfrm>
            <a:off x="911280" y="1998271"/>
            <a:ext cx="3692051" cy="2296275"/>
          </a:xfrm>
          <a:prstGeom prst="rect">
            <a:avLst/>
          </a:prstGeom>
          <a:ln>
            <a:solidFill>
              <a:srgbClr val="002060"/>
            </a:solidFill>
          </a:ln>
        </p:spPr>
      </p:pic>
      <p:sp>
        <p:nvSpPr>
          <p:cNvPr id="8" name="角丸四角形 7"/>
          <p:cNvSpPr/>
          <p:nvPr/>
        </p:nvSpPr>
        <p:spPr bwMode="auto">
          <a:xfrm>
            <a:off x="1615027" y="2773766"/>
            <a:ext cx="2988303" cy="396000"/>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9" name="角丸四角形 8"/>
          <p:cNvSpPr/>
          <p:nvPr/>
        </p:nvSpPr>
        <p:spPr bwMode="auto">
          <a:xfrm>
            <a:off x="1615027" y="3172710"/>
            <a:ext cx="2988303" cy="454400"/>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10" name="角丸四角形 9"/>
          <p:cNvSpPr/>
          <p:nvPr/>
        </p:nvSpPr>
        <p:spPr bwMode="auto">
          <a:xfrm>
            <a:off x="1615027" y="3627110"/>
            <a:ext cx="2988303" cy="648000"/>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11" name="図 10"/>
          <p:cNvPicPr>
            <a:picLocks noChangeAspect="1"/>
          </p:cNvPicPr>
          <p:nvPr/>
        </p:nvPicPr>
        <p:blipFill>
          <a:blip r:embed="rId3"/>
          <a:stretch>
            <a:fillRect/>
          </a:stretch>
        </p:blipFill>
        <p:spPr>
          <a:xfrm>
            <a:off x="5914044" y="2171779"/>
            <a:ext cx="4544108" cy="1386838"/>
          </a:xfrm>
          <a:prstGeom prst="rect">
            <a:avLst/>
          </a:prstGeom>
        </p:spPr>
      </p:pic>
      <p:sp>
        <p:nvSpPr>
          <p:cNvPr id="12" name="角丸四角形 11"/>
          <p:cNvSpPr/>
          <p:nvPr/>
        </p:nvSpPr>
        <p:spPr bwMode="auto">
          <a:xfrm>
            <a:off x="8502752" y="2051618"/>
            <a:ext cx="2340000" cy="396000"/>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a:t>
            </a:r>
            <a:r>
              <a:rPr kumimoji="1" lang="en-US" altLang="ja-JP" sz="1400" b="1" dirty="0" smtClean="0">
                <a:latin typeface="+mn-ea"/>
              </a:rPr>
              <a:t>user_A</a:t>
            </a:r>
            <a:r>
              <a:rPr kumimoji="1" lang="ja-JP" altLang="en-US" sz="1400" b="1" dirty="0" smtClean="0">
                <a:latin typeface="+mn-ea"/>
              </a:rPr>
              <a:t>」で</a:t>
            </a:r>
            <a:r>
              <a:rPr lang="ja-JP" altLang="en-US" sz="1400" b="1" dirty="0" smtClean="0">
                <a:latin typeface="+mn-ea"/>
              </a:rPr>
              <a:t>ログイン</a:t>
            </a:r>
            <a:endParaRPr kumimoji="1" lang="ja-JP" altLang="en-US" sz="1400" b="1" dirty="0" smtClean="0">
              <a:latin typeface="+mn-ea"/>
            </a:endParaRPr>
          </a:p>
        </p:txBody>
      </p:sp>
      <p:sp>
        <p:nvSpPr>
          <p:cNvPr id="13" name="角丸四角形 12"/>
          <p:cNvSpPr/>
          <p:nvPr/>
        </p:nvSpPr>
        <p:spPr bwMode="auto">
          <a:xfrm>
            <a:off x="9233677" y="2540288"/>
            <a:ext cx="1148400" cy="316800"/>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cxnSp>
        <p:nvCxnSpPr>
          <p:cNvPr id="14" name="直線コネクタ 13"/>
          <p:cNvCxnSpPr/>
          <p:nvPr/>
        </p:nvCxnSpPr>
        <p:spPr bwMode="auto">
          <a:xfrm flipH="1">
            <a:off x="10021601" y="2856988"/>
            <a:ext cx="179402" cy="676065"/>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 name="直線コネクタ 14"/>
          <p:cNvCxnSpPr/>
          <p:nvPr/>
        </p:nvCxnSpPr>
        <p:spPr bwMode="auto">
          <a:xfrm flipH="1">
            <a:off x="9121818" y="3518194"/>
            <a:ext cx="910800" cy="9218"/>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角丸四角形 15"/>
          <p:cNvSpPr/>
          <p:nvPr/>
        </p:nvSpPr>
        <p:spPr bwMode="auto">
          <a:xfrm>
            <a:off x="9045055" y="3230772"/>
            <a:ext cx="1105539" cy="403241"/>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smtClean="0">
                <a:solidFill>
                  <a:srgbClr val="FF0000"/>
                </a:solidFill>
                <a:latin typeface="+mn-ea"/>
              </a:rPr>
              <a:t>更新可能</a:t>
            </a:r>
            <a:endParaRPr kumimoji="1" lang="ja-JP" altLang="en-US" sz="1400" b="1" dirty="0" smtClean="0">
              <a:solidFill>
                <a:srgbClr val="FF0000"/>
              </a:solidFill>
              <a:latin typeface="+mn-ea"/>
            </a:endParaRPr>
          </a:p>
        </p:txBody>
      </p:sp>
      <p:cxnSp>
        <p:nvCxnSpPr>
          <p:cNvPr id="17" name="直線矢印コネクタ 16"/>
          <p:cNvCxnSpPr>
            <a:stCxn id="8" idx="3"/>
            <a:endCxn id="13" idx="1"/>
          </p:cNvCxnSpPr>
          <p:nvPr/>
        </p:nvCxnSpPr>
        <p:spPr bwMode="auto">
          <a:xfrm flipV="1">
            <a:off x="4603330" y="2698688"/>
            <a:ext cx="4630347" cy="273078"/>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18" name="図 17"/>
          <p:cNvPicPr>
            <a:picLocks noChangeAspect="1"/>
          </p:cNvPicPr>
          <p:nvPr/>
        </p:nvPicPr>
        <p:blipFill>
          <a:blip r:embed="rId4"/>
          <a:stretch>
            <a:fillRect/>
          </a:stretch>
        </p:blipFill>
        <p:spPr>
          <a:xfrm>
            <a:off x="6981611" y="3746000"/>
            <a:ext cx="3455973" cy="2599120"/>
          </a:xfrm>
          <a:prstGeom prst="rect">
            <a:avLst/>
          </a:prstGeom>
        </p:spPr>
      </p:pic>
      <p:sp>
        <p:nvSpPr>
          <p:cNvPr id="19" name="角丸四角形 18"/>
          <p:cNvSpPr/>
          <p:nvPr/>
        </p:nvSpPr>
        <p:spPr bwMode="auto">
          <a:xfrm>
            <a:off x="8718944" y="5855235"/>
            <a:ext cx="1033267" cy="278864"/>
          </a:xfrm>
          <a:prstGeom prst="roundRect">
            <a:avLst/>
          </a:prstGeom>
          <a:noFill/>
          <a:ln w="38100">
            <a:solidFill>
              <a:srgbClr val="FF0000"/>
            </a:solidFill>
            <a:prstDash val="sysDot"/>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cxnSp>
        <p:nvCxnSpPr>
          <p:cNvPr id="20" name="直線コネクタ 19"/>
          <p:cNvCxnSpPr/>
          <p:nvPr/>
        </p:nvCxnSpPr>
        <p:spPr bwMode="auto">
          <a:xfrm flipV="1">
            <a:off x="8882375" y="5677085"/>
            <a:ext cx="41339" cy="199915"/>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1" name="直線コネクタ 20"/>
          <p:cNvCxnSpPr/>
          <p:nvPr/>
        </p:nvCxnSpPr>
        <p:spPr bwMode="auto">
          <a:xfrm flipH="1">
            <a:off x="8904390" y="5669910"/>
            <a:ext cx="252035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2" name="角丸四角形 21"/>
          <p:cNvSpPr/>
          <p:nvPr/>
        </p:nvSpPr>
        <p:spPr bwMode="auto">
          <a:xfrm>
            <a:off x="8672871" y="5003340"/>
            <a:ext cx="3056263" cy="873660"/>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solidFill>
                  <a:srgbClr val="FF0000"/>
                </a:solidFill>
                <a:latin typeface="+mn-ea"/>
              </a:rPr>
              <a:t>「システム設定」と「</a:t>
            </a:r>
            <a:r>
              <a:rPr kumimoji="1" lang="en-US" altLang="ja-JP" sz="1400" b="1" dirty="0" smtClean="0">
                <a:solidFill>
                  <a:srgbClr val="FF0000"/>
                </a:solidFill>
                <a:latin typeface="+mn-ea"/>
              </a:rPr>
              <a:t>SSO</a:t>
            </a:r>
            <a:r>
              <a:rPr kumimoji="1" lang="ja-JP" altLang="en-US" sz="1400" b="1" dirty="0" smtClean="0">
                <a:solidFill>
                  <a:srgbClr val="FF0000"/>
                </a:solidFill>
                <a:latin typeface="+mn-ea"/>
              </a:rPr>
              <a:t>設定」</a:t>
            </a:r>
            <a:r>
              <a:rPr lang="ja-JP" altLang="en-US" sz="1400" b="1" dirty="0">
                <a:solidFill>
                  <a:srgbClr val="FF0000"/>
                </a:solidFill>
                <a:latin typeface="+mn-ea"/>
              </a:rPr>
              <a:t>の</a:t>
            </a:r>
            <a:r>
              <a:rPr kumimoji="1" lang="ja-JP" altLang="en-US" sz="1400" b="1" dirty="0" smtClean="0">
                <a:solidFill>
                  <a:srgbClr val="FF0000"/>
                </a:solidFill>
                <a:latin typeface="+mn-ea"/>
              </a:rPr>
              <a:t>表示がされない</a:t>
            </a:r>
            <a:endParaRPr kumimoji="1" lang="ja-JP" altLang="en-US" sz="1400" b="1" dirty="0" smtClean="0">
              <a:solidFill>
                <a:srgbClr val="FF0000"/>
              </a:solidFill>
              <a:latin typeface="+mn-ea"/>
            </a:endParaRPr>
          </a:p>
        </p:txBody>
      </p:sp>
      <p:cxnSp>
        <p:nvCxnSpPr>
          <p:cNvPr id="23" name="直線矢印コネクタ 22"/>
          <p:cNvCxnSpPr>
            <a:stCxn id="9" idx="3"/>
            <a:endCxn id="19" idx="1"/>
          </p:cNvCxnSpPr>
          <p:nvPr/>
        </p:nvCxnSpPr>
        <p:spPr bwMode="auto">
          <a:xfrm>
            <a:off x="4603330" y="3399910"/>
            <a:ext cx="4115614" cy="2594757"/>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5"/>
          <a:stretch>
            <a:fillRect/>
          </a:stretch>
        </p:blipFill>
        <p:spPr>
          <a:xfrm>
            <a:off x="940789" y="4454578"/>
            <a:ext cx="4451182" cy="1914876"/>
          </a:xfrm>
          <a:prstGeom prst="rect">
            <a:avLst/>
          </a:prstGeom>
        </p:spPr>
      </p:pic>
      <p:sp>
        <p:nvSpPr>
          <p:cNvPr id="25" name="角丸四角形 24"/>
          <p:cNvSpPr/>
          <p:nvPr/>
        </p:nvSpPr>
        <p:spPr bwMode="auto">
          <a:xfrm>
            <a:off x="940790" y="4465492"/>
            <a:ext cx="4432294" cy="1903962"/>
          </a:xfrm>
          <a:prstGeom prst="roundRect">
            <a:avLst>
              <a:gd name="adj" fmla="val 5897"/>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cxnSp>
        <p:nvCxnSpPr>
          <p:cNvPr id="26" name="直線コネクタ 25"/>
          <p:cNvCxnSpPr/>
          <p:nvPr/>
        </p:nvCxnSpPr>
        <p:spPr bwMode="auto">
          <a:xfrm flipH="1">
            <a:off x="2033290" y="5080433"/>
            <a:ext cx="2376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7" name="角丸四角形 26"/>
          <p:cNvSpPr/>
          <p:nvPr/>
        </p:nvSpPr>
        <p:spPr bwMode="auto">
          <a:xfrm>
            <a:off x="1689862" y="4755729"/>
            <a:ext cx="3154230" cy="403241"/>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smtClean="0">
                <a:solidFill>
                  <a:srgbClr val="FF0000"/>
                </a:solidFill>
                <a:latin typeface="+mn-ea"/>
              </a:rPr>
              <a:t>参照のみ（更新ボタン無し）</a:t>
            </a:r>
            <a:endParaRPr kumimoji="1" lang="ja-JP" altLang="en-US" sz="1400" b="1" dirty="0" smtClean="0">
              <a:solidFill>
                <a:srgbClr val="FF0000"/>
              </a:solidFill>
              <a:latin typeface="+mn-ea"/>
            </a:endParaRPr>
          </a:p>
        </p:txBody>
      </p:sp>
      <p:cxnSp>
        <p:nvCxnSpPr>
          <p:cNvPr id="28" name="直線矢印コネクタ 27"/>
          <p:cNvCxnSpPr>
            <a:stCxn id="10" idx="2"/>
          </p:cNvCxnSpPr>
          <p:nvPr/>
        </p:nvCxnSpPr>
        <p:spPr bwMode="auto">
          <a:xfrm>
            <a:off x="3109179" y="4275110"/>
            <a:ext cx="34411" cy="480619"/>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9" name="直線コネクタ 28"/>
          <p:cNvCxnSpPr/>
          <p:nvPr/>
        </p:nvCxnSpPr>
        <p:spPr bwMode="auto">
          <a:xfrm>
            <a:off x="2433881" y="2150285"/>
            <a:ext cx="334842" cy="35582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0" name="直線コネクタ 29"/>
          <p:cNvCxnSpPr/>
          <p:nvPr/>
        </p:nvCxnSpPr>
        <p:spPr bwMode="auto">
          <a:xfrm flipH="1">
            <a:off x="2768723" y="2485973"/>
            <a:ext cx="990000" cy="9218"/>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1" name="角丸四角形 30"/>
          <p:cNvSpPr/>
          <p:nvPr/>
        </p:nvSpPr>
        <p:spPr bwMode="auto">
          <a:xfrm>
            <a:off x="2705622" y="2154081"/>
            <a:ext cx="1105539" cy="403241"/>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ja-JP" sz="1400" b="1" dirty="0" smtClean="0">
                <a:solidFill>
                  <a:srgbClr val="FF0000"/>
                </a:solidFill>
                <a:latin typeface="+mn-ea"/>
              </a:rPr>
              <a:t>group_A</a:t>
            </a: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1120373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2.2</a:t>
            </a:r>
            <a:r>
              <a:rPr lang="ja-JP" altLang="en-US" dirty="0"/>
              <a:t>　権限の</a:t>
            </a:r>
            <a:r>
              <a:rPr lang="zh-TW" altLang="en-US" dirty="0"/>
              <a:t>設定</a:t>
            </a:r>
            <a:r>
              <a:rPr lang="ja-JP" altLang="en-US" dirty="0"/>
              <a:t>　</a:t>
            </a:r>
            <a:r>
              <a:rPr lang="en-US" altLang="zh-TW" dirty="0" smtClean="0"/>
              <a:t>[</a:t>
            </a:r>
            <a:r>
              <a:rPr lang="zh-TW" altLang="en-US" dirty="0" smtClean="0"/>
              <a:t>登録情報</a:t>
            </a:r>
            <a:r>
              <a:rPr lang="en-US" altLang="ja-JP" dirty="0" smtClean="0"/>
              <a:t>] </a:t>
            </a:r>
            <a:r>
              <a:rPr lang="ja-JP" altLang="en-US" dirty="0"/>
              <a:t>（</a:t>
            </a:r>
            <a:r>
              <a:rPr lang="en-US" altLang="ja-JP" dirty="0" smtClean="0"/>
              <a:t>1/4</a:t>
            </a:r>
            <a:r>
              <a:rPr lang="ja-JP" altLang="en-US" dirty="0" smtClean="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4155850920"/>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事前設定フロー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ディシジョンテーブル</a:t>
            </a:r>
            <a:endParaRPr kumimoji="1" lang="ja-JP" altLang="en-US" b="1" dirty="0" smtClean="0">
              <a:solidFill>
                <a:srgbClr val="00206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rgbClr val="FF0000"/>
                </a:solidFill>
                <a:latin typeface="+mn-ea"/>
              </a:rPr>
              <a:t>2.2</a:t>
            </a:r>
            <a:r>
              <a:rPr kumimoji="1" lang="ja-JP" altLang="en-US" b="1" dirty="0" smtClean="0">
                <a:solidFill>
                  <a:srgbClr val="FF0000"/>
                </a:solidFill>
                <a:latin typeface="+mn-ea"/>
              </a:rPr>
              <a:t>　</a:t>
            </a:r>
            <a:r>
              <a:rPr lang="ja-JP" altLang="en-US" b="1" dirty="0">
                <a:solidFill>
                  <a:srgbClr val="FF0000"/>
                </a:solidFill>
                <a:latin typeface="+mn-ea"/>
              </a:rPr>
              <a:t>権限</a:t>
            </a:r>
            <a:r>
              <a:rPr lang="ja-JP" altLang="en-US" b="1" dirty="0" smtClean="0">
                <a:solidFill>
                  <a:srgbClr val="FF0000"/>
                </a:solidFill>
                <a:latin typeface="+mn-ea"/>
              </a:rPr>
              <a:t>の</a:t>
            </a:r>
            <a:r>
              <a:rPr kumimoji="1" lang="ja-JP" altLang="en-US" b="1" smtClean="0">
                <a:solidFill>
                  <a:srgbClr val="FF0000"/>
                </a:solidFill>
                <a:latin typeface="+mn-ea"/>
              </a:rPr>
              <a:t>設定 </a:t>
            </a:r>
            <a:r>
              <a:rPr kumimoji="1" lang="en-US" altLang="ja-JP" b="1" smtClean="0">
                <a:solidFill>
                  <a:srgbClr val="FF0000"/>
                </a:solidFill>
                <a:latin typeface="+mn-ea"/>
              </a:rPr>
              <a:t>[</a:t>
            </a:r>
            <a:r>
              <a:rPr lang="ja-JP" altLang="en-US" b="1" smtClean="0">
                <a:solidFill>
                  <a:srgbClr val="FF0000"/>
                </a:solidFill>
                <a:latin typeface="+mn-ea"/>
              </a:rPr>
              <a:t>登録情報</a:t>
            </a:r>
            <a:r>
              <a:rPr kumimoji="1" lang="en-US" altLang="ja-JP" b="1" smtClean="0">
                <a:solidFill>
                  <a:srgbClr val="FF0000"/>
                </a:solidFill>
                <a:latin typeface="+mn-ea"/>
              </a:rPr>
              <a:t>]</a:t>
            </a:r>
            <a:endParaRPr kumimoji="1" lang="ja-JP" altLang="en-US" b="1" dirty="0" smtClean="0">
              <a:solidFill>
                <a:srgbClr val="FF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FF0000"/>
                </a:solidFill>
                <a:latin typeface="+mn-ea"/>
              </a:rPr>
              <a:t>アクション</a:t>
            </a:r>
            <a:r>
              <a:rPr lang="ja-JP" altLang="en-US" b="1" dirty="0">
                <a:solidFill>
                  <a:srgbClr val="FF0000"/>
                </a:solidFill>
                <a:latin typeface="+mn-ea"/>
              </a:rPr>
              <a:t>設定</a:t>
            </a:r>
            <a:endParaRPr kumimoji="1" lang="ja-JP" altLang="en-US" b="1" dirty="0" smtClean="0">
              <a:solidFill>
                <a:srgbClr val="FF000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FF0000"/>
                </a:solidFill>
                <a:latin typeface="+mn-ea"/>
              </a:rPr>
              <a:t>トークン</a:t>
            </a:r>
            <a:r>
              <a:rPr lang="ja-JP" altLang="en-US" b="1" dirty="0">
                <a:solidFill>
                  <a:srgbClr val="FF0000"/>
                </a:solidFill>
                <a:latin typeface="+mn-ea"/>
              </a:rPr>
              <a:t>払い出</a:t>
            </a:r>
            <a:r>
              <a:rPr lang="ja-JP" altLang="en-US" b="1" dirty="0" smtClean="0">
                <a:solidFill>
                  <a:srgbClr val="FF0000"/>
                </a:solidFill>
                <a:latin typeface="+mn-ea"/>
              </a:rPr>
              <a:t>し</a:t>
            </a:r>
            <a:endParaRPr kumimoji="1" lang="ja-JP" altLang="en-US" b="1" dirty="0" smtClean="0">
              <a:solidFill>
                <a:srgbClr val="FF000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a:t>
            </a:r>
            <a:r>
              <a:rPr lang="ja-JP" altLang="en-US" b="1" dirty="0">
                <a:solidFill>
                  <a:srgbClr val="002060"/>
                </a:solidFill>
                <a:latin typeface="+mn-ea"/>
              </a:rPr>
              <a:t>テーブル</a:t>
            </a:r>
            <a:endParaRPr kumimoji="1" lang="ja-JP" altLang="en-US" b="1" dirty="0" smtClean="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9601930" y="1281400"/>
            <a:ext cx="149731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FF0000"/>
                </a:solidFill>
                <a:latin typeface="+mn-ea"/>
              </a:rPr>
              <a:t>システム</a:t>
            </a:r>
            <a:endParaRPr lang="en-US" altLang="ja-JP" b="1" dirty="0" smtClean="0">
              <a:solidFill>
                <a:srgbClr val="FF000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002060"/>
                </a:solidFill>
                <a:latin typeface="+mn-ea"/>
              </a:rPr>
              <a:t>ルール</a:t>
            </a:r>
          </a:p>
        </p:txBody>
      </p:sp>
      <p:sp>
        <p:nvSpPr>
          <p:cNvPr id="27" name="フリーフォーム 26"/>
          <p:cNvSpPr/>
          <p:nvPr/>
        </p:nvSpPr>
        <p:spPr bwMode="auto">
          <a:xfrm>
            <a:off x="623240" y="1729308"/>
            <a:ext cx="10475999" cy="2993702"/>
          </a:xfrm>
          <a:custGeom>
            <a:avLst/>
            <a:gdLst>
              <a:gd name="connsiteX0" fmla="*/ 8978688 w 10475999"/>
              <a:gd name="connsiteY0" fmla="*/ 0 h 2993702"/>
              <a:gd name="connsiteX1" fmla="*/ 10475999 w 10475999"/>
              <a:gd name="connsiteY1" fmla="*/ 0 h 2993702"/>
              <a:gd name="connsiteX2" fmla="*/ 10475999 w 10475999"/>
              <a:gd name="connsiteY2" fmla="*/ 2993702 h 2993702"/>
              <a:gd name="connsiteX3" fmla="*/ 8978688 w 10475999"/>
              <a:gd name="connsiteY3" fmla="*/ 2993702 h 2993702"/>
              <a:gd name="connsiteX4" fmla="*/ 8978688 w 10475999"/>
              <a:gd name="connsiteY4" fmla="*/ 2242721 h 2993702"/>
              <a:gd name="connsiteX5" fmla="*/ 0 w 10475999"/>
              <a:gd name="connsiteY5" fmla="*/ 2242721 h 2993702"/>
              <a:gd name="connsiteX6" fmla="*/ 0 w 10475999"/>
              <a:gd name="connsiteY6" fmla="*/ 1162571 h 2993702"/>
              <a:gd name="connsiteX7" fmla="*/ 8978688 w 10475999"/>
              <a:gd name="connsiteY7" fmla="*/ 1162571 h 299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5999" h="2993702">
                <a:moveTo>
                  <a:pt x="8978688" y="0"/>
                </a:moveTo>
                <a:lnTo>
                  <a:pt x="10475999" y="0"/>
                </a:lnTo>
                <a:lnTo>
                  <a:pt x="10475999" y="2993702"/>
                </a:lnTo>
                <a:lnTo>
                  <a:pt x="8978688" y="2993702"/>
                </a:lnTo>
                <a:lnTo>
                  <a:pt x="8978688" y="2242721"/>
                </a:lnTo>
                <a:lnTo>
                  <a:pt x="0" y="2242721"/>
                </a:lnTo>
                <a:lnTo>
                  <a:pt x="0" y="1162571"/>
                </a:lnTo>
                <a:lnTo>
                  <a:pt x="8978688" y="1162571"/>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907771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2.2</a:t>
            </a:r>
            <a:r>
              <a:rPr lang="ja-JP" altLang="en-US" dirty="0"/>
              <a:t>　権限の設定</a:t>
            </a:r>
            <a:r>
              <a:rPr lang="ja-JP" altLang="en-US"/>
              <a:t>　</a:t>
            </a:r>
            <a:r>
              <a:rPr lang="en-US" altLang="ja-JP" smtClean="0"/>
              <a:t>[</a:t>
            </a:r>
            <a:r>
              <a:rPr lang="ja-JP" altLang="en-US" smtClean="0"/>
              <a:t>登録情報</a:t>
            </a:r>
            <a:r>
              <a:rPr lang="en-US" altLang="ja-JP" smtClean="0"/>
              <a:t>]</a:t>
            </a:r>
            <a:r>
              <a:rPr lang="ja-JP" altLang="en-US" smtClean="0"/>
              <a:t> </a:t>
            </a:r>
            <a:r>
              <a:rPr lang="ja-JP" altLang="en-US" dirty="0" smtClean="0"/>
              <a:t>（</a:t>
            </a:r>
            <a:r>
              <a:rPr lang="en-US" altLang="ja-JP" dirty="0" smtClean="0"/>
              <a:t>2/4</a:t>
            </a:r>
            <a:r>
              <a:rPr lang="ja-JP" altLang="en-US" dirty="0" smtClean="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「トークン払い出し」画面について</a:t>
            </a:r>
            <a:endParaRPr lang="en-US" altLang="ja-JP" dirty="0"/>
          </a:p>
          <a:p>
            <a:endParaRPr lang="en-US" altLang="ja-JP" dirty="0"/>
          </a:p>
          <a:p>
            <a:pPr lvl="1"/>
            <a:r>
              <a:rPr lang="ja-JP" altLang="en-US" dirty="0" smtClean="0"/>
              <a:t>監視アプリケーションから受信したメッセージをルールマッチングさせるために認証</a:t>
            </a:r>
            <a:r>
              <a:rPr lang="ja-JP" altLang="en-US" dirty="0"/>
              <a:t>が必要であるため</a:t>
            </a:r>
            <a:r>
              <a:rPr lang="ja-JP" altLang="en-US" dirty="0" smtClean="0"/>
              <a:t>、予め</a:t>
            </a:r>
            <a:r>
              <a:rPr lang="en-US" altLang="ja-JP" dirty="0" smtClean="0"/>
              <a:t>OASE</a:t>
            </a:r>
            <a:r>
              <a:rPr lang="ja-JP" altLang="en-US" dirty="0"/>
              <a:t>の「トークン払い出し」</a:t>
            </a:r>
            <a:r>
              <a:rPr lang="ja-JP" altLang="en-US" dirty="0" smtClean="0"/>
              <a:t>画面からトークンを発行する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marL="180000" lvl="1" indent="0">
              <a:buNone/>
            </a:pPr>
            <a:endParaRPr lang="en-US" altLang="ja-JP" dirty="0"/>
          </a:p>
          <a:p>
            <a:pPr lvl="1"/>
            <a:r>
              <a:rPr lang="ja-JP" altLang="en-US" dirty="0"/>
              <a:t>後述する「ルール」画面上からのテストリクエスト時はトークン不要</a:t>
            </a:r>
            <a:endParaRPr lang="en-US" altLang="ja-JP" dirty="0"/>
          </a:p>
          <a:p>
            <a:pPr lvl="1"/>
            <a:r>
              <a:rPr lang="ja-JP" altLang="en-US" dirty="0"/>
              <a:t>払い出したトークンの使用例は以下を参照</a:t>
            </a:r>
            <a:r>
              <a:rPr lang="en-US" altLang="ja-JP" dirty="0"/>
              <a:t/>
            </a:r>
            <a:br>
              <a:rPr lang="en-US" altLang="ja-JP" dirty="0"/>
            </a:br>
            <a:r>
              <a:rPr lang="en-US" altLang="ja-JP" b="1" dirty="0" smtClean="0">
                <a:hlinkClick r:id="rId2"/>
              </a:rPr>
              <a:t>&lt; </a:t>
            </a:r>
            <a:r>
              <a:rPr lang="en-US" altLang="ja-JP" b="1" dirty="0" err="1" smtClean="0">
                <a:hlinkClick r:id="rId2"/>
              </a:rPr>
              <a:t>RestAPI</a:t>
            </a:r>
            <a:r>
              <a:rPr lang="ja-JP" altLang="en-US" b="1" dirty="0" smtClean="0">
                <a:hlinkClick r:id="rId2"/>
              </a:rPr>
              <a:t>機能 利用マニュアル   </a:t>
            </a:r>
            <a:r>
              <a:rPr lang="en-US" altLang="ja-JP" b="1" dirty="0" smtClean="0">
                <a:hlinkClick r:id="rId2"/>
              </a:rPr>
              <a:t>_1 </a:t>
            </a:r>
            <a:r>
              <a:rPr lang="ja-JP" altLang="en-US" b="1" dirty="0" smtClean="0">
                <a:hlinkClick r:id="rId2"/>
              </a:rPr>
              <a:t>イベントリクエスト </a:t>
            </a:r>
            <a:r>
              <a:rPr lang="en-US" altLang="ja-JP" b="1" dirty="0" smtClean="0">
                <a:hlinkClick r:id="rId2"/>
              </a:rPr>
              <a:t>&gt;</a:t>
            </a:r>
            <a:endParaRPr lang="en-US" altLang="ja-JP" dirty="0"/>
          </a:p>
          <a:p>
            <a:pPr lvl="1"/>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518532621"/>
              </p:ext>
            </p:extLst>
          </p:nvPr>
        </p:nvGraphicFramePr>
        <p:xfrm>
          <a:off x="1704600" y="2651856"/>
          <a:ext cx="8712000" cy="1440200"/>
        </p:xfrm>
        <a:graphic>
          <a:graphicData uri="http://schemas.openxmlformats.org/drawingml/2006/table">
            <a:tbl>
              <a:tblPr firstRow="1" bandRow="1">
                <a:tableStyleId>{5C22544A-7EE6-4342-B048-85BDC9FD1C3A}</a:tableStyleId>
              </a:tblPr>
              <a:tblGrid>
                <a:gridCol w="1368000">
                  <a:extLst>
                    <a:ext uri="{9D8B030D-6E8A-4147-A177-3AD203B41FA5}">
                      <a16:colId xmlns:a16="http://schemas.microsoft.com/office/drawing/2014/main" val="3858504258"/>
                    </a:ext>
                  </a:extLst>
                </a:gridCol>
                <a:gridCol w="2448000">
                  <a:extLst>
                    <a:ext uri="{9D8B030D-6E8A-4147-A177-3AD203B41FA5}">
                      <a16:colId xmlns:a16="http://schemas.microsoft.com/office/drawing/2014/main" val="393151939"/>
                    </a:ext>
                  </a:extLst>
                </a:gridCol>
                <a:gridCol w="2448000">
                  <a:extLst>
                    <a:ext uri="{9D8B030D-6E8A-4147-A177-3AD203B41FA5}">
                      <a16:colId xmlns:a16="http://schemas.microsoft.com/office/drawing/2014/main" val="368185662"/>
                    </a:ext>
                  </a:extLst>
                </a:gridCol>
                <a:gridCol w="2448000">
                  <a:extLst>
                    <a:ext uri="{9D8B030D-6E8A-4147-A177-3AD203B41FA5}">
                      <a16:colId xmlns:a16="http://schemas.microsoft.com/office/drawing/2014/main" val="3450260099"/>
                    </a:ext>
                  </a:extLst>
                </a:gridCol>
              </a:tblGrid>
              <a:tr h="474114">
                <a:tc>
                  <a:txBody>
                    <a:bodyPr/>
                    <a:lstStyle/>
                    <a:p>
                      <a:pPr algn="ctr"/>
                      <a:r>
                        <a:rPr kumimoji="1" lang="ja-JP" altLang="en-US" sz="1400" b="1" dirty="0" smtClean="0">
                          <a:solidFill>
                            <a:schemeClr val="bg1"/>
                          </a:solidFill>
                          <a:latin typeface="+mn-ea"/>
                          <a:ea typeface="+mn-ea"/>
                        </a:rPr>
                        <a:t>フロー</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リクエスト</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ルールマッチング</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アクション</a:t>
                      </a:r>
                      <a:endParaRPr kumimoji="1" lang="ja-JP" altLang="en-US" sz="1400" b="1" dirty="0">
                        <a:solidFill>
                          <a:schemeClr val="bg1"/>
                        </a:solidFill>
                        <a:latin typeface="+mn-ea"/>
                        <a:ea typeface="+mn-ea"/>
                      </a:endParaRPr>
                    </a:p>
                  </a:txBody>
                  <a:tcPr anchor="ctr">
                    <a:solidFill>
                      <a:srgbClr val="002060"/>
                    </a:solidFill>
                  </a:tcPr>
                </a:tc>
                <a:extLst>
                  <a:ext uri="{0D108BD9-81ED-4DB2-BD59-A6C34878D82A}">
                    <a16:rowId xmlns:a16="http://schemas.microsoft.com/office/drawing/2014/main" val="1869865517"/>
                  </a:ext>
                </a:extLst>
              </a:tr>
              <a:tr h="966086">
                <a:tc>
                  <a:txBody>
                    <a:bodyPr/>
                    <a:lstStyle/>
                    <a:p>
                      <a:pPr algn="ctr"/>
                      <a:r>
                        <a:rPr kumimoji="1" lang="ja-JP" altLang="en-US" sz="1400" b="1" dirty="0" smtClean="0">
                          <a:solidFill>
                            <a:schemeClr val="bg1"/>
                          </a:solidFill>
                          <a:latin typeface="+mn-ea"/>
                          <a:ea typeface="+mn-ea"/>
                        </a:rPr>
                        <a:t>イメージ</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endParaRPr kumimoji="1" lang="ja-JP" altLang="en-US" sz="1400" b="1" dirty="0">
                        <a:latin typeface="+mn-ea"/>
                        <a:ea typeface="+mn-ea"/>
                      </a:endParaRPr>
                    </a:p>
                  </a:txBody>
                  <a:tcPr anchor="ctr">
                    <a:solidFill>
                      <a:srgbClr val="11AFB2">
                        <a:alpha val="25000"/>
                      </a:srgbClr>
                    </a:solidFill>
                  </a:tcPr>
                </a:tc>
                <a:tc>
                  <a:txBody>
                    <a:bodyPr/>
                    <a:lstStyle/>
                    <a:p>
                      <a:pPr algn="ctr"/>
                      <a:endParaRPr kumimoji="1" lang="ja-JP" altLang="en-US" sz="1400" b="1" dirty="0">
                        <a:latin typeface="+mn-ea"/>
                        <a:ea typeface="+mn-ea"/>
                      </a:endParaRPr>
                    </a:p>
                  </a:txBody>
                  <a:tcPr anchor="ctr">
                    <a:solidFill>
                      <a:srgbClr val="11AFB2">
                        <a:alpha val="25000"/>
                      </a:srgbClr>
                    </a:solidFill>
                  </a:tcPr>
                </a:tc>
                <a:tc>
                  <a:txBody>
                    <a:bodyPr/>
                    <a:lstStyle/>
                    <a:p>
                      <a:pPr algn="ctr"/>
                      <a:endParaRPr kumimoji="1" lang="ja-JP" altLang="en-US" sz="1400" b="1" dirty="0">
                        <a:latin typeface="+mn-ea"/>
                        <a:ea typeface="+mn-ea"/>
                      </a:endParaRPr>
                    </a:p>
                  </a:txBody>
                  <a:tcPr anchor="ctr">
                    <a:solidFill>
                      <a:srgbClr val="11AFB2">
                        <a:alpha val="25000"/>
                      </a:srgbClr>
                    </a:solidFill>
                  </a:tcPr>
                </a:tc>
                <a:extLst>
                  <a:ext uri="{0D108BD9-81ED-4DB2-BD59-A6C34878D82A}">
                    <a16:rowId xmlns:a16="http://schemas.microsoft.com/office/drawing/2014/main" val="1942711917"/>
                  </a:ext>
                </a:extLst>
              </a:tr>
            </a:tbl>
          </a:graphicData>
        </a:graphic>
      </p:graphicFrame>
      <p:sp>
        <p:nvSpPr>
          <p:cNvPr id="5" name="正方形/長方形 4"/>
          <p:cNvSpPr/>
          <p:nvPr/>
        </p:nvSpPr>
        <p:spPr bwMode="auto">
          <a:xfrm>
            <a:off x="3160402" y="3254669"/>
            <a:ext cx="2232000" cy="712221"/>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smtClean="0">
                <a:solidFill>
                  <a:srgbClr val="002060"/>
                </a:solidFill>
                <a:latin typeface="+mn-ea"/>
              </a:rPr>
              <a:t>メッセージ</a:t>
            </a:r>
            <a:endParaRPr kumimoji="1" lang="ja-JP" altLang="en-US" sz="1600" b="1" dirty="0" smtClean="0">
              <a:solidFill>
                <a:srgbClr val="002060"/>
              </a:solidFill>
              <a:latin typeface="+mn-ea"/>
            </a:endParaRPr>
          </a:p>
        </p:txBody>
      </p:sp>
      <p:sp>
        <p:nvSpPr>
          <p:cNvPr id="8" name="正方形/長方形 7"/>
          <p:cNvSpPr/>
          <p:nvPr/>
        </p:nvSpPr>
        <p:spPr bwMode="auto">
          <a:xfrm>
            <a:off x="8102783" y="3254669"/>
            <a:ext cx="2232000" cy="712221"/>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a:solidFill>
                  <a:srgbClr val="002060"/>
                </a:solidFill>
                <a:latin typeface="+mn-ea"/>
              </a:rPr>
              <a:t>ドライバ</a:t>
            </a:r>
            <a:endParaRPr kumimoji="1" lang="ja-JP" altLang="en-US" sz="1600" b="1" dirty="0" smtClean="0">
              <a:solidFill>
                <a:srgbClr val="002060"/>
              </a:solidFill>
              <a:latin typeface="+mn-ea"/>
            </a:endParaRPr>
          </a:p>
        </p:txBody>
      </p:sp>
      <p:sp>
        <p:nvSpPr>
          <p:cNvPr id="9" name="正方形/長方形 8"/>
          <p:cNvSpPr/>
          <p:nvPr/>
        </p:nvSpPr>
        <p:spPr bwMode="auto">
          <a:xfrm>
            <a:off x="5659646" y="3254669"/>
            <a:ext cx="2232000" cy="712221"/>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smtClean="0">
                <a:solidFill>
                  <a:srgbClr val="002060"/>
                </a:solidFill>
                <a:latin typeface="+mn-ea"/>
              </a:rPr>
              <a:t>OASE</a:t>
            </a:r>
            <a:endParaRPr kumimoji="1" lang="ja-JP" altLang="en-US" sz="1600" b="1" dirty="0" smtClean="0">
              <a:solidFill>
                <a:srgbClr val="002060"/>
              </a:solidFill>
              <a:latin typeface="+mn-ea"/>
            </a:endParaRPr>
          </a:p>
        </p:txBody>
      </p:sp>
      <p:sp>
        <p:nvSpPr>
          <p:cNvPr id="10" name="右矢印 9"/>
          <p:cNvSpPr/>
          <p:nvPr/>
        </p:nvSpPr>
        <p:spPr bwMode="auto">
          <a:xfrm>
            <a:off x="5075935" y="3235907"/>
            <a:ext cx="755085" cy="697057"/>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ja-JP" altLang="en-US" b="1" dirty="0" smtClean="0">
                <a:solidFill>
                  <a:schemeClr val="bg1"/>
                </a:solidFill>
                <a:latin typeface="+mn-ea"/>
              </a:rPr>
              <a:t>認証</a:t>
            </a:r>
          </a:p>
        </p:txBody>
      </p:sp>
      <p:sp>
        <p:nvSpPr>
          <p:cNvPr id="11" name="右矢印 10"/>
          <p:cNvSpPr/>
          <p:nvPr/>
        </p:nvSpPr>
        <p:spPr bwMode="auto">
          <a:xfrm>
            <a:off x="7697961" y="3220072"/>
            <a:ext cx="616494" cy="697057"/>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12" name="直線コネクタ 11"/>
          <p:cNvCxnSpPr/>
          <p:nvPr/>
        </p:nvCxnSpPr>
        <p:spPr bwMode="auto">
          <a:xfrm>
            <a:off x="5499220" y="3854643"/>
            <a:ext cx="366574" cy="751991"/>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3" name="直線コネクタ 12"/>
          <p:cNvCxnSpPr/>
          <p:nvPr/>
        </p:nvCxnSpPr>
        <p:spPr bwMode="auto">
          <a:xfrm>
            <a:off x="5864849" y="4596126"/>
            <a:ext cx="1368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4" name="テキスト ボックス 13"/>
          <p:cNvSpPr txBox="1"/>
          <p:nvPr/>
        </p:nvSpPr>
        <p:spPr>
          <a:xfrm>
            <a:off x="5789242" y="4334376"/>
            <a:ext cx="1441420" cy="307777"/>
          </a:xfrm>
          <a:prstGeom prst="rect">
            <a:avLst/>
          </a:prstGeom>
          <a:noFill/>
        </p:spPr>
        <p:txBody>
          <a:bodyPr wrap="none" rtlCol="0">
            <a:spAutoFit/>
          </a:bodyPr>
          <a:lstStyle/>
          <a:p>
            <a:r>
              <a:rPr kumimoji="1" lang="ja-JP" altLang="en-US" sz="1400" b="1" dirty="0" smtClean="0">
                <a:solidFill>
                  <a:srgbClr val="FF0000"/>
                </a:solidFill>
              </a:rPr>
              <a:t>トークンが必要</a:t>
            </a:r>
            <a:endParaRPr kumimoji="1" lang="ja-JP" altLang="en-US" sz="1400" b="1" dirty="0">
              <a:solidFill>
                <a:srgbClr val="FF0000"/>
              </a:solidFill>
            </a:endParaRPr>
          </a:p>
        </p:txBody>
      </p:sp>
    </p:spTree>
    <p:extLst>
      <p:ext uri="{BB962C8B-B14F-4D97-AF65-F5344CB8AC3E}">
        <p14:creationId xmlns:p14="http://schemas.microsoft.com/office/powerpoint/2010/main" val="19826326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2.2</a:t>
            </a:r>
            <a:r>
              <a:rPr lang="ja-JP" altLang="en-US" dirty="0"/>
              <a:t>　権限の設定</a:t>
            </a:r>
            <a:r>
              <a:rPr lang="ja-JP" altLang="en-US"/>
              <a:t>　</a:t>
            </a:r>
            <a:r>
              <a:rPr lang="en-US" altLang="ja-JP" smtClean="0"/>
              <a:t>[</a:t>
            </a:r>
            <a:r>
              <a:rPr lang="ja-JP" altLang="en-US" smtClean="0"/>
              <a:t>登録情報</a:t>
            </a:r>
            <a:r>
              <a:rPr lang="en-US" altLang="ja-JP" smtClean="0"/>
              <a:t>]</a:t>
            </a:r>
            <a:r>
              <a:rPr lang="ja-JP" altLang="en-US" smtClean="0"/>
              <a:t> </a:t>
            </a:r>
            <a:r>
              <a:rPr lang="ja-JP" altLang="en-US" dirty="0" smtClean="0"/>
              <a:t>（</a:t>
            </a:r>
            <a:r>
              <a:rPr lang="en-US" altLang="ja-JP" dirty="0" smtClean="0"/>
              <a:t>3/4</a:t>
            </a:r>
            <a:r>
              <a:rPr lang="ja-JP" altLang="en-US" dirty="0" smtClean="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smtClean="0"/>
              <a:t>登録情報</a:t>
            </a:r>
            <a:r>
              <a:rPr lang="ja-JP" altLang="en-US" smtClean="0"/>
              <a:t>へ</a:t>
            </a:r>
            <a:r>
              <a:rPr lang="ja-JP" altLang="en-US" dirty="0"/>
              <a:t>の</a:t>
            </a:r>
            <a:r>
              <a:rPr lang="ja-JP" altLang="en-US" dirty="0" smtClean="0"/>
              <a:t>アクセス</a:t>
            </a:r>
            <a:r>
              <a:rPr lang="ja-JP" altLang="en-US" dirty="0"/>
              <a:t>権限をグループに対して</a:t>
            </a:r>
            <a:r>
              <a:rPr lang="ja-JP" altLang="en-US" dirty="0" smtClean="0"/>
              <a:t>割り当てる</a:t>
            </a:r>
            <a:endParaRPr lang="en-US" altLang="ja-JP" dirty="0"/>
          </a:p>
          <a:p>
            <a:pPr lvl="1"/>
            <a:endParaRPr lang="en-US" altLang="ja-JP" dirty="0"/>
          </a:p>
          <a:p>
            <a:pPr lvl="1"/>
            <a:r>
              <a:rPr lang="en-US" altLang="ja-JP" dirty="0"/>
              <a:t>OASE</a:t>
            </a:r>
            <a:r>
              <a:rPr lang="ja-JP" altLang="en-US" dirty="0"/>
              <a:t>の各画面に対して</a:t>
            </a:r>
            <a:r>
              <a:rPr lang="ja-JP" altLang="en-US" dirty="0" smtClean="0"/>
              <a:t>「更新</a:t>
            </a:r>
            <a:r>
              <a:rPr lang="ja-JP" altLang="en-US" dirty="0"/>
              <a:t>可能</a:t>
            </a:r>
            <a:r>
              <a:rPr lang="ja-JP" altLang="en-US" dirty="0" smtClean="0"/>
              <a:t>」のアクセス権限が</a:t>
            </a:r>
            <a:r>
              <a:rPr lang="ja-JP" altLang="en-US" dirty="0"/>
              <a:t>設定されている場合、情報を</a:t>
            </a:r>
            <a:r>
              <a:rPr lang="ja-JP" altLang="en-US" dirty="0" smtClean="0"/>
              <a:t>登録・更新・削除する</a:t>
            </a:r>
            <a:r>
              <a:rPr lang="ja-JP" altLang="en-US" dirty="0"/>
              <a:t>ことが可能</a:t>
            </a:r>
            <a:endParaRPr lang="en-US" altLang="ja-JP" dirty="0"/>
          </a:p>
          <a:p>
            <a:pPr lvl="1"/>
            <a:r>
              <a:rPr lang="ja-JP" altLang="en-US" smtClean="0"/>
              <a:t>登録情報に</a:t>
            </a:r>
            <a:r>
              <a:rPr lang="ja-JP" altLang="en-US" dirty="0"/>
              <a:t>対する権限を「アクション設定」、「トークン払い出し」の各画面で設定可能</a:t>
            </a:r>
            <a:endParaRPr lang="en-US" altLang="ja-JP" dirty="0"/>
          </a:p>
          <a:p>
            <a:pPr marL="180000" lvl="1" indent="0">
              <a:buNone/>
            </a:pPr>
            <a:endParaRPr lang="en-US" altLang="ja-JP" dirty="0"/>
          </a:p>
          <a:p>
            <a:pPr lvl="1"/>
            <a:r>
              <a:rPr lang="ja-JP" altLang="en-US" dirty="0"/>
              <a:t>以下の権限から選択</a:t>
            </a:r>
            <a:endParaRPr lang="en-US" altLang="ja-JP" dirty="0"/>
          </a:p>
          <a:p>
            <a:pPr lvl="2"/>
            <a:r>
              <a:rPr lang="ja-JP" altLang="en-US" dirty="0"/>
              <a:t>権限</a:t>
            </a:r>
            <a:r>
              <a:rPr lang="ja-JP" altLang="en-US"/>
              <a:t>無し</a:t>
            </a:r>
            <a:r>
              <a:rPr lang="ja-JP" altLang="en-US" smtClean="0"/>
              <a:t>：登録情報を</a:t>
            </a:r>
            <a:r>
              <a:rPr lang="ja-JP" altLang="en-US" dirty="0"/>
              <a:t>表示しない</a:t>
            </a:r>
            <a:endParaRPr lang="en-US" altLang="ja-JP" dirty="0"/>
          </a:p>
          <a:p>
            <a:pPr lvl="2"/>
            <a:r>
              <a:rPr lang="ja-JP" altLang="en-US" dirty="0"/>
              <a:t>参照</a:t>
            </a:r>
            <a:r>
              <a:rPr lang="ja-JP" altLang="en-US"/>
              <a:t>のみ</a:t>
            </a:r>
            <a:r>
              <a:rPr lang="ja-JP" altLang="en-US" smtClean="0"/>
              <a:t>：登録情報を</a:t>
            </a:r>
            <a:r>
              <a:rPr lang="ja-JP" altLang="en-US" dirty="0"/>
              <a:t>表示するが更新不可</a:t>
            </a:r>
            <a:endParaRPr lang="en-US" altLang="ja-JP" dirty="0"/>
          </a:p>
          <a:p>
            <a:pPr lvl="2"/>
            <a:r>
              <a:rPr lang="ja-JP" altLang="en-US" dirty="0"/>
              <a:t>更新</a:t>
            </a:r>
            <a:r>
              <a:rPr lang="ja-JP" altLang="en-US"/>
              <a:t>可能</a:t>
            </a:r>
            <a:r>
              <a:rPr lang="ja-JP" altLang="en-US" smtClean="0"/>
              <a:t>：登録情報を</a:t>
            </a:r>
            <a:r>
              <a:rPr lang="ja-JP" altLang="en-US" dirty="0"/>
              <a:t>表示および更新可能</a:t>
            </a:r>
            <a:endParaRPr lang="en-US" altLang="ja-JP" dirty="0"/>
          </a:p>
          <a:p>
            <a:pPr marL="180000" lvl="1" indent="0">
              <a:buNone/>
            </a:pPr>
            <a:endParaRPr lang="en-US" altLang="ja-JP" dirty="0"/>
          </a:p>
          <a:p>
            <a:pPr lvl="1"/>
            <a:r>
              <a:rPr lang="en-US" altLang="ja-JP" dirty="0"/>
              <a:t>1</a:t>
            </a:r>
            <a:r>
              <a:rPr lang="ja-JP" altLang="en-US" dirty="0"/>
              <a:t>件も表示できる情報が存在しない場合、</a:t>
            </a:r>
            <a:r>
              <a:rPr lang="en-US" altLang="ja-JP" dirty="0"/>
              <a:t/>
            </a:r>
            <a:br>
              <a:rPr lang="en-US" altLang="ja-JP" dirty="0"/>
            </a:br>
            <a:r>
              <a:rPr lang="ja-JP" altLang="en-US" dirty="0"/>
              <a:t>「</a:t>
            </a:r>
            <a:r>
              <a:rPr lang="en-US" altLang="ja-JP" dirty="0"/>
              <a:t>403</a:t>
            </a:r>
            <a:r>
              <a:rPr lang="ja-JP" altLang="en-US" dirty="0"/>
              <a:t> </a:t>
            </a:r>
            <a:r>
              <a:rPr lang="en-US" altLang="ja-JP" dirty="0"/>
              <a:t>Forbidden</a:t>
            </a:r>
            <a:r>
              <a:rPr lang="ja-JP" altLang="en-US" dirty="0"/>
              <a:t>」画面が表示される</a:t>
            </a:r>
            <a:endParaRPr lang="en-US" altLang="ja-JP" dirty="0"/>
          </a:p>
          <a:p>
            <a:pPr marL="360000" lvl="2" indent="0">
              <a:buNone/>
            </a:pPr>
            <a:endParaRPr lang="en-US" altLang="ja-JP" dirty="0"/>
          </a:p>
          <a:p>
            <a:pPr lvl="2"/>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6240020" y="2392652"/>
            <a:ext cx="4104570" cy="3866772"/>
          </a:xfrm>
          <a:prstGeom prst="rect">
            <a:avLst/>
          </a:prstGeom>
        </p:spPr>
      </p:pic>
      <p:pic>
        <p:nvPicPr>
          <p:cNvPr id="5" name="図 4"/>
          <p:cNvPicPr>
            <a:picLocks noChangeAspect="1"/>
          </p:cNvPicPr>
          <p:nvPr/>
        </p:nvPicPr>
        <p:blipFill>
          <a:blip r:embed="rId3"/>
          <a:stretch>
            <a:fillRect/>
          </a:stretch>
        </p:blipFill>
        <p:spPr>
          <a:xfrm>
            <a:off x="759900" y="4581160"/>
            <a:ext cx="5124404" cy="1678263"/>
          </a:xfrm>
          <a:prstGeom prst="rect">
            <a:avLst/>
          </a:prstGeom>
        </p:spPr>
      </p:pic>
    </p:spTree>
    <p:extLst>
      <p:ext uri="{BB962C8B-B14F-4D97-AF65-F5344CB8AC3E}">
        <p14:creationId xmlns:p14="http://schemas.microsoft.com/office/powerpoint/2010/main" val="196870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bwMode="auto">
          <a:xfrm>
            <a:off x="5879970" y="1811752"/>
            <a:ext cx="5040700" cy="2303999"/>
          </a:xfrm>
          <a:prstGeom prst="roundRect">
            <a:avLst>
              <a:gd name="adj" fmla="val 6414"/>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2" name="図 1"/>
          <p:cNvPicPr>
            <a:picLocks noChangeAspect="1"/>
          </p:cNvPicPr>
          <p:nvPr/>
        </p:nvPicPr>
        <p:blipFill>
          <a:blip r:embed="rId2"/>
          <a:stretch>
            <a:fillRect/>
          </a:stretch>
        </p:blipFill>
        <p:spPr>
          <a:xfrm>
            <a:off x="6132026" y="2338205"/>
            <a:ext cx="4495800" cy="1666875"/>
          </a:xfrm>
          <a:prstGeom prst="rect">
            <a:avLst/>
          </a:prstGeom>
        </p:spPr>
      </p:pic>
      <p:sp>
        <p:nvSpPr>
          <p:cNvPr id="6" name="タイトル 5"/>
          <p:cNvSpPr>
            <a:spLocks noGrp="1"/>
          </p:cNvSpPr>
          <p:nvPr>
            <p:ph type="title"/>
          </p:nvPr>
        </p:nvSpPr>
        <p:spPr/>
        <p:txBody>
          <a:bodyPr/>
          <a:lstStyle/>
          <a:p>
            <a:r>
              <a:rPr lang="en-US" altLang="ja-JP" dirty="0"/>
              <a:t>2.2</a:t>
            </a:r>
            <a:r>
              <a:rPr lang="ja-JP" altLang="en-US" dirty="0"/>
              <a:t>　権限の設定</a:t>
            </a:r>
            <a:r>
              <a:rPr lang="ja-JP" altLang="en-US"/>
              <a:t>　</a:t>
            </a:r>
            <a:r>
              <a:rPr lang="en-US" altLang="ja-JP" smtClean="0"/>
              <a:t>[</a:t>
            </a:r>
            <a:r>
              <a:rPr lang="ja-JP" altLang="en-US" smtClean="0"/>
              <a:t>登録情報</a:t>
            </a:r>
            <a:r>
              <a:rPr lang="en-US" altLang="ja-JP" smtClean="0"/>
              <a:t>]</a:t>
            </a:r>
            <a:r>
              <a:rPr lang="ja-JP" altLang="en-US" smtClean="0"/>
              <a:t> </a:t>
            </a:r>
            <a:r>
              <a:rPr lang="ja-JP" altLang="en-US" dirty="0" smtClean="0"/>
              <a:t>（</a:t>
            </a:r>
            <a:r>
              <a:rPr lang="en-US" altLang="ja-JP" dirty="0" smtClean="0"/>
              <a:t>4/4</a:t>
            </a:r>
            <a:r>
              <a:rPr lang="ja-JP" altLang="en-US" dirty="0" smtClean="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a:t>
            </a:r>
            <a:r>
              <a:rPr lang="ja-JP" altLang="en-US" dirty="0" smtClean="0"/>
              <a:t>「</a:t>
            </a:r>
            <a:r>
              <a:rPr lang="en-US" altLang="ja-JP" dirty="0" err="1"/>
              <a:t>group_A</a:t>
            </a:r>
            <a:r>
              <a:rPr lang="ja-JP" altLang="en-US" dirty="0"/>
              <a:t>」は「権限あり」、その他グループは「権限なし</a:t>
            </a:r>
            <a:r>
              <a:rPr lang="ja-JP" altLang="en-US" dirty="0" smtClean="0"/>
              <a:t>」</a:t>
            </a:r>
            <a:r>
              <a:rPr lang="ja-JP" altLang="en-US" dirty="0" smtClean="0"/>
              <a:t>でトークンを払い出し</a:t>
            </a:r>
            <a:endParaRPr lang="en-US" altLang="ja-JP" dirty="0" smtClean="0"/>
          </a:p>
          <a:p>
            <a:pPr lvl="1"/>
            <a:endParaRPr lang="en-US" altLang="ja-JP" dirty="0" smtClean="0"/>
          </a:p>
          <a:p>
            <a:pPr lvl="1"/>
            <a:r>
              <a:rPr lang="ja-JP" altLang="en-US" dirty="0" smtClean="0"/>
              <a:t>「</a:t>
            </a:r>
            <a:r>
              <a:rPr lang="en-US" altLang="ja-JP" dirty="0" err="1" smtClean="0"/>
              <a:t>group_A</a:t>
            </a:r>
            <a:r>
              <a:rPr lang="ja-JP" altLang="en-US" dirty="0" smtClean="0"/>
              <a:t>」に所属するユーザ「</a:t>
            </a:r>
            <a:r>
              <a:rPr lang="en-US" altLang="ja-JP" dirty="0" err="1" smtClean="0"/>
              <a:t>user_A</a:t>
            </a:r>
            <a:r>
              <a:rPr lang="ja-JP" altLang="en-US" dirty="0" smtClean="0"/>
              <a:t>」からのみトークンを表示・操作することが可能</a:t>
            </a:r>
            <a:endParaRPr lang="en-US" altLang="ja-JP" dirty="0"/>
          </a:p>
          <a:p>
            <a:endParaRPr kumimoji="1" lang="ja-JP" altLang="en-US" dirty="0"/>
          </a:p>
        </p:txBody>
      </p:sp>
      <p:sp>
        <p:nvSpPr>
          <p:cNvPr id="25" name="角丸四角形 24"/>
          <p:cNvSpPr/>
          <p:nvPr/>
        </p:nvSpPr>
        <p:spPr bwMode="auto">
          <a:xfrm>
            <a:off x="5879180" y="4281098"/>
            <a:ext cx="5040700" cy="2074022"/>
          </a:xfrm>
          <a:prstGeom prst="roundRect">
            <a:avLst>
              <a:gd name="adj" fmla="val 6414"/>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5" name="図 4"/>
          <p:cNvPicPr>
            <a:picLocks noChangeAspect="1"/>
          </p:cNvPicPr>
          <p:nvPr/>
        </p:nvPicPr>
        <p:blipFill>
          <a:blip r:embed="rId3"/>
          <a:stretch>
            <a:fillRect/>
          </a:stretch>
        </p:blipFill>
        <p:spPr>
          <a:xfrm>
            <a:off x="1210754" y="2801249"/>
            <a:ext cx="4085146" cy="3553871"/>
          </a:xfrm>
          <a:prstGeom prst="rect">
            <a:avLst/>
          </a:prstGeom>
        </p:spPr>
      </p:pic>
      <p:sp>
        <p:nvSpPr>
          <p:cNvPr id="8" name="角丸四角形 7"/>
          <p:cNvSpPr/>
          <p:nvPr/>
        </p:nvSpPr>
        <p:spPr bwMode="auto">
          <a:xfrm>
            <a:off x="7137711" y="1827139"/>
            <a:ext cx="3744000" cy="396000"/>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a:t>
            </a:r>
            <a:r>
              <a:rPr kumimoji="1" lang="en-US" altLang="ja-JP" sz="1400" b="1" dirty="0" smtClean="0">
                <a:latin typeface="+mn-ea"/>
              </a:rPr>
              <a:t>group_A</a:t>
            </a:r>
            <a:r>
              <a:rPr kumimoji="1" lang="ja-JP" altLang="en-US" sz="1400" b="1" dirty="0" smtClean="0">
                <a:latin typeface="+mn-ea"/>
              </a:rPr>
              <a:t>」に所属するユーザで</a:t>
            </a:r>
            <a:r>
              <a:rPr lang="ja-JP" altLang="en-US" sz="1400" b="1" dirty="0" smtClean="0">
                <a:latin typeface="+mn-ea"/>
              </a:rPr>
              <a:t>ログイン</a:t>
            </a:r>
            <a:endParaRPr kumimoji="1" lang="ja-JP" altLang="en-US" sz="1400" b="1" dirty="0" smtClean="0">
              <a:latin typeface="+mn-ea"/>
            </a:endParaRPr>
          </a:p>
        </p:txBody>
      </p:sp>
      <p:sp>
        <p:nvSpPr>
          <p:cNvPr id="10" name="角丸四角形 9"/>
          <p:cNvSpPr/>
          <p:nvPr/>
        </p:nvSpPr>
        <p:spPr bwMode="auto">
          <a:xfrm>
            <a:off x="1210754" y="1811753"/>
            <a:ext cx="4085146" cy="887464"/>
          </a:xfrm>
          <a:prstGeom prst="roundRect">
            <a:avLst>
              <a:gd name="adj" fmla="val 12250"/>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a:t>
            </a:r>
            <a:r>
              <a:rPr kumimoji="1" lang="en-US" altLang="ja-JP" sz="1400" b="1" dirty="0" smtClean="0">
                <a:latin typeface="+mn-ea"/>
              </a:rPr>
              <a:t>group_A</a:t>
            </a:r>
            <a:r>
              <a:rPr kumimoji="1" lang="ja-JP" altLang="en-US" sz="1400" b="1" dirty="0" smtClean="0">
                <a:latin typeface="+mn-ea"/>
              </a:rPr>
              <a:t>」「</a:t>
            </a:r>
            <a:r>
              <a:rPr kumimoji="1" lang="en-US" altLang="ja-JP" sz="1400" b="1" dirty="0" smtClean="0">
                <a:latin typeface="+mn-ea"/>
              </a:rPr>
              <a:t>group_B</a:t>
            </a:r>
            <a:r>
              <a:rPr kumimoji="1" lang="ja-JP" altLang="en-US" sz="1400" b="1" dirty="0" smtClean="0">
                <a:latin typeface="+mn-ea"/>
              </a:rPr>
              <a:t>」</a:t>
            </a:r>
            <a:endParaRPr kumimoji="1" lang="en-US" altLang="ja-JP" sz="1400" b="1" dirty="0" smtClean="0">
              <a:latin typeface="+mn-ea"/>
            </a:endParaRPr>
          </a:p>
          <a:p>
            <a:pPr algn="ctr"/>
            <a:r>
              <a:rPr lang="ja-JP" altLang="en-US" sz="1400" b="1" dirty="0">
                <a:latin typeface="+mn-ea"/>
              </a:rPr>
              <a:t>「</a:t>
            </a:r>
            <a:r>
              <a:rPr lang="en-US" altLang="ja-JP" sz="1400" b="1" dirty="0" smtClean="0">
                <a:latin typeface="+mn-ea"/>
              </a:rPr>
              <a:t>group_C</a:t>
            </a:r>
            <a:r>
              <a:rPr lang="ja-JP" altLang="en-US" sz="1400" b="1" dirty="0" smtClean="0">
                <a:latin typeface="+mn-ea"/>
              </a:rPr>
              <a:t>」</a:t>
            </a:r>
            <a:r>
              <a:rPr lang="ja-JP" altLang="en-US" sz="1400" b="1" dirty="0">
                <a:latin typeface="+mn-ea"/>
              </a:rPr>
              <a:t>「</a:t>
            </a:r>
            <a:r>
              <a:rPr lang="en-US" altLang="ja-JP" sz="1400" b="1" dirty="0" smtClean="0">
                <a:latin typeface="+mn-ea"/>
              </a:rPr>
              <a:t>group_D</a:t>
            </a:r>
            <a:r>
              <a:rPr lang="ja-JP" altLang="en-US" sz="1400" b="1" dirty="0" smtClean="0">
                <a:latin typeface="+mn-ea"/>
              </a:rPr>
              <a:t>」</a:t>
            </a:r>
            <a:endParaRPr lang="en-US" altLang="ja-JP" sz="1400" b="1" dirty="0">
              <a:latin typeface="+mn-ea"/>
            </a:endParaRPr>
          </a:p>
          <a:p>
            <a:pPr algn="ctr"/>
            <a:r>
              <a:rPr kumimoji="1" lang="ja-JP" altLang="en-US" sz="1400" b="1" dirty="0" smtClean="0">
                <a:latin typeface="+mn-ea"/>
              </a:rPr>
              <a:t>に所属するユーザで</a:t>
            </a:r>
            <a:r>
              <a:rPr lang="ja-JP" altLang="en-US" sz="1400" b="1" dirty="0" smtClean="0">
                <a:latin typeface="+mn-ea"/>
              </a:rPr>
              <a:t>トークン</a:t>
            </a:r>
            <a:r>
              <a:rPr lang="ja-JP" altLang="en-US" sz="1400" b="1" dirty="0">
                <a:latin typeface="+mn-ea"/>
              </a:rPr>
              <a:t>払い出</a:t>
            </a:r>
            <a:r>
              <a:rPr lang="ja-JP" altLang="en-US" sz="1400" b="1" dirty="0" smtClean="0">
                <a:latin typeface="+mn-ea"/>
              </a:rPr>
              <a:t>し</a:t>
            </a:r>
            <a:endParaRPr kumimoji="1" lang="ja-JP" altLang="en-US" sz="1400" b="1" dirty="0" smtClean="0">
              <a:latin typeface="+mn-ea"/>
            </a:endParaRPr>
          </a:p>
        </p:txBody>
      </p:sp>
      <p:cxnSp>
        <p:nvCxnSpPr>
          <p:cNvPr id="12" name="直線コネクタ 11"/>
          <p:cNvCxnSpPr/>
          <p:nvPr/>
        </p:nvCxnSpPr>
        <p:spPr bwMode="auto">
          <a:xfrm>
            <a:off x="8687672" y="3562003"/>
            <a:ext cx="197954" cy="308873"/>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3" name="角丸四角形 12"/>
          <p:cNvSpPr/>
          <p:nvPr/>
        </p:nvSpPr>
        <p:spPr bwMode="auto">
          <a:xfrm>
            <a:off x="8852149" y="3577298"/>
            <a:ext cx="1780481" cy="366583"/>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smtClean="0">
                <a:solidFill>
                  <a:srgbClr val="FF0000"/>
                </a:solidFill>
                <a:latin typeface="+mn-ea"/>
              </a:rPr>
              <a:t>参照および更新可能</a:t>
            </a:r>
            <a:endParaRPr kumimoji="1" lang="ja-JP" altLang="en-US" sz="1400" b="1" dirty="0" smtClean="0">
              <a:solidFill>
                <a:srgbClr val="FF0000"/>
              </a:solidFill>
              <a:latin typeface="+mn-ea"/>
            </a:endParaRPr>
          </a:p>
        </p:txBody>
      </p:sp>
      <p:cxnSp>
        <p:nvCxnSpPr>
          <p:cNvPr id="14" name="直線矢印コネクタ 13"/>
          <p:cNvCxnSpPr>
            <a:stCxn id="18" idx="3"/>
            <a:endCxn id="16" idx="1"/>
          </p:cNvCxnSpPr>
          <p:nvPr/>
        </p:nvCxnSpPr>
        <p:spPr bwMode="auto">
          <a:xfrm flipV="1">
            <a:off x="5015849" y="3091366"/>
            <a:ext cx="1137479" cy="1926014"/>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 name="直線コネクタ 14"/>
          <p:cNvCxnSpPr/>
          <p:nvPr/>
        </p:nvCxnSpPr>
        <p:spPr bwMode="auto">
          <a:xfrm flipH="1">
            <a:off x="8862659" y="3867830"/>
            <a:ext cx="1751469" cy="40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角丸四角形 15"/>
          <p:cNvSpPr/>
          <p:nvPr/>
        </p:nvSpPr>
        <p:spPr bwMode="auto">
          <a:xfrm>
            <a:off x="6153328" y="2608849"/>
            <a:ext cx="4509250" cy="965034"/>
          </a:xfrm>
          <a:prstGeom prst="roundRect">
            <a:avLst>
              <a:gd name="adj" fmla="val 11403"/>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17" name="図 16"/>
          <p:cNvPicPr>
            <a:picLocks noChangeAspect="1"/>
          </p:cNvPicPr>
          <p:nvPr/>
        </p:nvPicPr>
        <p:blipFill>
          <a:blip r:embed="rId4"/>
          <a:stretch>
            <a:fillRect/>
          </a:stretch>
        </p:blipFill>
        <p:spPr>
          <a:xfrm>
            <a:off x="6162578" y="4784491"/>
            <a:ext cx="4500000" cy="1476116"/>
          </a:xfrm>
          <a:prstGeom prst="rect">
            <a:avLst/>
          </a:prstGeom>
        </p:spPr>
      </p:pic>
      <p:sp>
        <p:nvSpPr>
          <p:cNvPr id="18" name="角丸四角形 17"/>
          <p:cNvSpPr/>
          <p:nvPr/>
        </p:nvSpPr>
        <p:spPr bwMode="auto">
          <a:xfrm>
            <a:off x="1341074" y="4907141"/>
            <a:ext cx="3674775" cy="220477"/>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19" name="角丸四角形 18"/>
          <p:cNvSpPr/>
          <p:nvPr/>
        </p:nvSpPr>
        <p:spPr bwMode="auto">
          <a:xfrm>
            <a:off x="1341075" y="5118280"/>
            <a:ext cx="3674774" cy="603647"/>
          </a:xfrm>
          <a:prstGeom prst="roundRect">
            <a:avLst>
              <a:gd name="adj" fmla="val 9367"/>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cxnSp>
        <p:nvCxnSpPr>
          <p:cNvPr id="20" name="直線矢印コネクタ 19"/>
          <p:cNvCxnSpPr>
            <a:stCxn id="19" idx="3"/>
            <a:endCxn id="22" idx="1"/>
          </p:cNvCxnSpPr>
          <p:nvPr/>
        </p:nvCxnSpPr>
        <p:spPr bwMode="auto">
          <a:xfrm>
            <a:off x="5015849" y="5420104"/>
            <a:ext cx="1169085" cy="199156"/>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1" name="角丸四角形 20"/>
          <p:cNvSpPr/>
          <p:nvPr/>
        </p:nvSpPr>
        <p:spPr bwMode="auto">
          <a:xfrm>
            <a:off x="7137711" y="4301596"/>
            <a:ext cx="3744000" cy="396000"/>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a:t>
            </a:r>
            <a:r>
              <a:rPr kumimoji="1" lang="en-US" altLang="ja-JP" sz="1400" b="1" dirty="0" smtClean="0">
                <a:latin typeface="+mn-ea"/>
              </a:rPr>
              <a:t>group_C</a:t>
            </a:r>
            <a:r>
              <a:rPr kumimoji="1" lang="ja-JP" altLang="en-US" sz="1400" b="1" dirty="0" smtClean="0">
                <a:latin typeface="+mn-ea"/>
              </a:rPr>
              <a:t>」に所属するユーザで</a:t>
            </a:r>
            <a:r>
              <a:rPr lang="ja-JP" altLang="en-US" sz="1400" b="1" dirty="0" smtClean="0">
                <a:latin typeface="+mn-ea"/>
              </a:rPr>
              <a:t>ログイン</a:t>
            </a:r>
            <a:endParaRPr kumimoji="1" lang="ja-JP" altLang="en-US" sz="1400" b="1" dirty="0" smtClean="0">
              <a:latin typeface="+mn-ea"/>
            </a:endParaRPr>
          </a:p>
        </p:txBody>
      </p:sp>
      <p:sp>
        <p:nvSpPr>
          <p:cNvPr id="22" name="角丸四角形 21"/>
          <p:cNvSpPr/>
          <p:nvPr/>
        </p:nvSpPr>
        <p:spPr bwMode="auto">
          <a:xfrm>
            <a:off x="6184934" y="5073140"/>
            <a:ext cx="4429193" cy="1092239"/>
          </a:xfrm>
          <a:prstGeom prst="roundRect">
            <a:avLst/>
          </a:prstGeom>
          <a:noFill/>
          <a:ln w="38100">
            <a:solidFill>
              <a:srgbClr val="FF0000"/>
            </a:solidFill>
            <a:prstDash val="sysDot"/>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23" name="角丸四角形 22"/>
          <p:cNvSpPr/>
          <p:nvPr/>
        </p:nvSpPr>
        <p:spPr bwMode="auto">
          <a:xfrm>
            <a:off x="8451005" y="5270636"/>
            <a:ext cx="1780481" cy="366583"/>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a:solidFill>
                  <a:srgbClr val="FF0000"/>
                </a:solidFill>
                <a:latin typeface="+mn-ea"/>
              </a:rPr>
              <a:t>参照</a:t>
            </a:r>
            <a:r>
              <a:rPr lang="ja-JP" altLang="en-US" sz="1400" b="1" dirty="0" smtClean="0">
                <a:solidFill>
                  <a:srgbClr val="FF0000"/>
                </a:solidFill>
                <a:latin typeface="+mn-ea"/>
              </a:rPr>
              <a:t>権限なし</a:t>
            </a:r>
            <a:endParaRPr kumimoji="1" lang="ja-JP" altLang="en-US" sz="1400" b="1" dirty="0" smtClean="0">
              <a:solidFill>
                <a:srgbClr val="FF0000"/>
              </a:solidFill>
              <a:latin typeface="+mn-ea"/>
            </a:endParaRPr>
          </a:p>
        </p:txBody>
      </p:sp>
      <p:cxnSp>
        <p:nvCxnSpPr>
          <p:cNvPr id="24" name="直線コネクタ 23"/>
          <p:cNvCxnSpPr/>
          <p:nvPr/>
        </p:nvCxnSpPr>
        <p:spPr bwMode="auto">
          <a:xfrm flipH="1">
            <a:off x="8789788" y="5555843"/>
            <a:ext cx="1087525" cy="40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3246273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2.3</a:t>
            </a:r>
            <a:r>
              <a:rPr lang="ja-JP" altLang="en-US" dirty="0"/>
              <a:t>　アクション先の設定（</a:t>
            </a:r>
            <a:r>
              <a:rPr lang="en-US" altLang="ja-JP" dirty="0"/>
              <a:t>1/4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700979990"/>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事前設定フロー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rgbClr val="FF0000"/>
                </a:solidFill>
                <a:latin typeface="+mn-ea"/>
              </a:rPr>
              <a:t>2.3</a:t>
            </a:r>
            <a:r>
              <a:rPr kumimoji="1" lang="ja-JP" altLang="en-US" b="1" dirty="0" smtClean="0">
                <a:solidFill>
                  <a:srgbClr val="FF0000"/>
                </a:solidFill>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FF0000"/>
                </a:solidFill>
                <a:latin typeface="+mn-ea"/>
              </a:rPr>
              <a:t>アクション</a:t>
            </a:r>
            <a:r>
              <a:rPr kumimoji="1" lang="ja-JP" altLang="en-US" b="1" dirty="0" smtClean="0">
                <a:solidFill>
                  <a:srgbClr val="FF000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ディシジョンテーブル</a:t>
            </a:r>
            <a:endParaRPr kumimoji="1" lang="ja-JP" altLang="en-US" b="1" dirty="0" smtClean="0">
              <a:solidFill>
                <a:srgbClr val="00206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smtClean="0">
                <a:solidFill>
                  <a:sysClr val="windowText" lastClr="000000"/>
                </a:solidFill>
                <a:latin typeface="+mn-ea"/>
              </a:rPr>
              <a:t>設定 </a:t>
            </a:r>
            <a:r>
              <a:rPr kumimoji="1" lang="en-US" altLang="ja-JP" b="1" smtClean="0">
                <a:solidFill>
                  <a:sysClr val="windowText" lastClr="000000"/>
                </a:solidFill>
                <a:latin typeface="+mn-ea"/>
              </a:rPr>
              <a:t>[</a:t>
            </a:r>
            <a:r>
              <a:rPr lang="ja-JP" altLang="en-US" b="1" smtClean="0">
                <a:solidFill>
                  <a:sysClr val="windowText" lastClr="000000"/>
                </a:solidFill>
                <a:latin typeface="+mn-ea"/>
              </a:rPr>
              <a:t>登録情報</a:t>
            </a:r>
            <a:r>
              <a:rPr kumimoji="1" lang="en-US" altLang="ja-JP" b="1"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a:t>
            </a:r>
            <a:r>
              <a:rPr lang="ja-JP" altLang="en-US" b="1" dirty="0">
                <a:solidFill>
                  <a:srgbClr val="002060"/>
                </a:solidFill>
                <a:latin typeface="+mn-ea"/>
              </a:rPr>
              <a:t>テーブル</a:t>
            </a:r>
            <a:endParaRPr kumimoji="1" lang="ja-JP" altLang="en-US" b="1" dirty="0" smtClean="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9601930" y="1281400"/>
            <a:ext cx="149731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FF0000"/>
                </a:solidFill>
                <a:latin typeface="+mn-ea"/>
              </a:rPr>
              <a:t>システム</a:t>
            </a:r>
            <a:endParaRPr lang="en-US" altLang="ja-JP" b="1" dirty="0" smtClean="0">
              <a:solidFill>
                <a:srgbClr val="FF000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002060"/>
                </a:solidFill>
                <a:latin typeface="+mn-ea"/>
              </a:rPr>
              <a:t>ルール</a:t>
            </a:r>
          </a:p>
        </p:txBody>
      </p:sp>
      <p:sp>
        <p:nvSpPr>
          <p:cNvPr id="27" name="フリーフォーム 26"/>
          <p:cNvSpPr/>
          <p:nvPr/>
        </p:nvSpPr>
        <p:spPr bwMode="auto">
          <a:xfrm>
            <a:off x="623240" y="1730561"/>
            <a:ext cx="10476000" cy="3073861"/>
          </a:xfrm>
          <a:custGeom>
            <a:avLst/>
            <a:gdLst>
              <a:gd name="connsiteX0" fmla="*/ 8978690 w 10476000"/>
              <a:gd name="connsiteY0" fmla="*/ 0 h 3073861"/>
              <a:gd name="connsiteX1" fmla="*/ 10476000 w 10476000"/>
              <a:gd name="connsiteY1" fmla="*/ 0 h 3073861"/>
              <a:gd name="connsiteX2" fmla="*/ 10476000 w 10476000"/>
              <a:gd name="connsiteY2" fmla="*/ 3073861 h 3073861"/>
              <a:gd name="connsiteX3" fmla="*/ 9937380 w 10476000"/>
              <a:gd name="connsiteY3" fmla="*/ 3073861 h 3073861"/>
              <a:gd name="connsiteX4" fmla="*/ 8978690 w 10476000"/>
              <a:gd name="connsiteY4" fmla="*/ 3073861 h 3073861"/>
              <a:gd name="connsiteX5" fmla="*/ 0 w 10476000"/>
              <a:gd name="connsiteY5" fmla="*/ 3073861 h 3073861"/>
              <a:gd name="connsiteX6" fmla="*/ 0 w 10476000"/>
              <a:gd name="connsiteY6" fmla="*/ 2375051 h 3073861"/>
              <a:gd name="connsiteX7" fmla="*/ 8978690 w 10476000"/>
              <a:gd name="connsiteY7" fmla="*/ 2375051 h 307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000" h="3073861">
                <a:moveTo>
                  <a:pt x="8978690" y="0"/>
                </a:moveTo>
                <a:lnTo>
                  <a:pt x="10476000" y="0"/>
                </a:lnTo>
                <a:lnTo>
                  <a:pt x="10476000" y="3073861"/>
                </a:lnTo>
                <a:lnTo>
                  <a:pt x="9937380" y="3073861"/>
                </a:lnTo>
                <a:lnTo>
                  <a:pt x="8978690" y="3073861"/>
                </a:lnTo>
                <a:lnTo>
                  <a:pt x="0" y="3073861"/>
                </a:lnTo>
                <a:lnTo>
                  <a:pt x="0" y="2375051"/>
                </a:lnTo>
                <a:lnTo>
                  <a:pt x="8978690" y="2375051"/>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147776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31380" y="116541"/>
            <a:ext cx="7344000" cy="405683"/>
          </a:xfrm>
        </p:spPr>
        <p:txBody>
          <a:bodyPr/>
          <a:lstStyle/>
          <a:p>
            <a:r>
              <a:rPr kumimoji="1" lang="ja-JP" altLang="en-US" dirty="0" smtClean="0"/>
              <a:t>目次</a:t>
            </a:r>
            <a:endParaRPr kumimoji="1" lang="ja-JP" altLang="en-US" dirty="0"/>
          </a:p>
        </p:txBody>
      </p:sp>
      <p:sp>
        <p:nvSpPr>
          <p:cNvPr id="4" name="正方形/長方形 3"/>
          <p:cNvSpPr/>
          <p:nvPr/>
        </p:nvSpPr>
        <p:spPr bwMode="auto">
          <a:xfrm>
            <a:off x="1631298" y="522116"/>
            <a:ext cx="7345020" cy="633588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marL="342900" indent="-342900">
              <a:buFont typeface="+mj-lt"/>
              <a:buAutoNum type="arabicPeriod"/>
            </a:pPr>
            <a:r>
              <a:rPr lang="ja-JP" altLang="en-US" dirty="0">
                <a:latin typeface="+mn-ea"/>
              </a:rPr>
              <a:t>はじめに</a:t>
            </a:r>
          </a:p>
          <a:p>
            <a:pPr lvl="1"/>
            <a:r>
              <a:rPr lang="en-US" altLang="ja-JP" sz="1400" dirty="0" smtClean="0">
                <a:latin typeface="+mn-ea"/>
              </a:rPr>
              <a:t>1.1</a:t>
            </a:r>
            <a:r>
              <a:rPr lang="ja-JP" altLang="en-US" sz="1400" dirty="0">
                <a:latin typeface="+mn-ea"/>
              </a:rPr>
              <a:t>　</a:t>
            </a:r>
            <a:r>
              <a:rPr lang="en-US" altLang="ja-JP" sz="1400" dirty="0" smtClean="0">
                <a:latin typeface="+mn-ea"/>
              </a:rPr>
              <a:t>Base【</a:t>
            </a:r>
            <a:r>
              <a:rPr lang="ja-JP" altLang="en-US" sz="1400" dirty="0" smtClean="0">
                <a:latin typeface="+mn-ea"/>
              </a:rPr>
              <a:t>座学</a:t>
            </a:r>
            <a:r>
              <a:rPr lang="en-US" altLang="ja-JP" sz="1400" dirty="0" smtClean="0">
                <a:latin typeface="+mn-ea"/>
              </a:rPr>
              <a:t>】</a:t>
            </a:r>
            <a:r>
              <a:rPr lang="ja-JP" altLang="en-US" sz="1400" dirty="0" smtClean="0">
                <a:latin typeface="+mn-ea"/>
              </a:rPr>
              <a:t>に</a:t>
            </a:r>
            <a:r>
              <a:rPr lang="ja-JP" altLang="en-US" sz="1400" dirty="0">
                <a:latin typeface="+mn-ea"/>
              </a:rPr>
              <a:t>ついて</a:t>
            </a:r>
            <a:endParaRPr lang="en-US" altLang="ja-JP" sz="1400" dirty="0">
              <a:latin typeface="+mn-ea"/>
            </a:endParaRPr>
          </a:p>
          <a:p>
            <a:pPr lvl="1"/>
            <a:r>
              <a:rPr lang="en-US" altLang="ja-JP" sz="1400" dirty="0" smtClean="0">
                <a:latin typeface="+mn-ea"/>
              </a:rPr>
              <a:t>1.2</a:t>
            </a:r>
            <a:r>
              <a:rPr lang="ja-JP" altLang="en-US" sz="1400" dirty="0" smtClean="0">
                <a:latin typeface="+mn-ea"/>
              </a:rPr>
              <a:t>　</a:t>
            </a:r>
            <a:r>
              <a:rPr lang="en-US" altLang="ja-JP" sz="1400" dirty="0"/>
              <a:t>OASE</a:t>
            </a:r>
            <a:r>
              <a:rPr lang="ja-JP" altLang="en-US" sz="1400" dirty="0"/>
              <a:t>利用設定フロー</a:t>
            </a:r>
            <a:endParaRPr lang="ja-JP" altLang="en-US" sz="1400" dirty="0">
              <a:latin typeface="+mn-ea"/>
            </a:endParaRPr>
          </a:p>
          <a:p>
            <a:pPr lvl="1"/>
            <a:r>
              <a:rPr lang="en-US" altLang="ja-JP" sz="1400" dirty="0" smtClean="0">
                <a:latin typeface="+mn-ea"/>
              </a:rPr>
              <a:t>1.3</a:t>
            </a:r>
            <a:r>
              <a:rPr lang="ja-JP" altLang="en-US" sz="1400" dirty="0" smtClean="0">
                <a:latin typeface="+mn-ea"/>
              </a:rPr>
              <a:t>　</a:t>
            </a:r>
            <a:r>
              <a:rPr lang="en-US" altLang="ja-JP" sz="1400" dirty="0"/>
              <a:t>OASE</a:t>
            </a:r>
            <a:r>
              <a:rPr lang="ja-JP" altLang="en-US" sz="1400" dirty="0"/>
              <a:t>作業フロー</a:t>
            </a:r>
            <a:endParaRPr lang="ja-JP" altLang="en-US" sz="1400" dirty="0">
              <a:latin typeface="+mn-ea"/>
            </a:endParaRPr>
          </a:p>
          <a:p>
            <a:pPr lvl="1"/>
            <a:endParaRPr lang="en-US" altLang="ja-JP" sz="1400" dirty="0" smtClean="0">
              <a:latin typeface="+mn-ea"/>
            </a:endParaRPr>
          </a:p>
          <a:p>
            <a:pPr lvl="1"/>
            <a:endParaRPr lang="en-US" altLang="ja-JP" sz="1400" dirty="0" smtClean="0">
              <a:latin typeface="+mn-ea"/>
            </a:endParaRPr>
          </a:p>
          <a:p>
            <a:pPr marL="342900" indent="-342900">
              <a:buFont typeface="+mj-lt"/>
              <a:buAutoNum type="arabicPeriod"/>
            </a:pPr>
            <a:r>
              <a:rPr lang="en-US" altLang="ja-JP" dirty="0" smtClean="0"/>
              <a:t>OASE</a:t>
            </a:r>
            <a:r>
              <a:rPr lang="ja-JP" altLang="en-US" dirty="0"/>
              <a:t>事前設定</a:t>
            </a:r>
            <a:r>
              <a:rPr lang="ja-JP" altLang="en-US" dirty="0" smtClean="0"/>
              <a:t>フロー</a:t>
            </a:r>
            <a:r>
              <a:rPr lang="ja-JP" altLang="en-US" dirty="0"/>
              <a:t>における</a:t>
            </a:r>
            <a:r>
              <a:rPr lang="ja-JP" altLang="en-US" dirty="0">
                <a:latin typeface="+mn-ea"/>
              </a:rPr>
              <a:t>各画面の説明</a:t>
            </a:r>
          </a:p>
          <a:p>
            <a:pPr lvl="1"/>
            <a:r>
              <a:rPr lang="en-US" altLang="ja-JP" sz="1400" dirty="0" smtClean="0">
                <a:latin typeface="+mn-ea"/>
              </a:rPr>
              <a:t>2.1</a:t>
            </a:r>
            <a:r>
              <a:rPr lang="ja-JP" altLang="en-US" sz="1400" dirty="0">
                <a:latin typeface="+mn-ea"/>
              </a:rPr>
              <a:t>　権限の設定 </a:t>
            </a:r>
            <a:r>
              <a:rPr lang="en-US" altLang="ja-JP" sz="1400" dirty="0">
                <a:latin typeface="+mn-ea"/>
              </a:rPr>
              <a:t>[</a:t>
            </a:r>
            <a:r>
              <a:rPr lang="ja-JP" altLang="en-US" sz="1400" dirty="0">
                <a:latin typeface="+mn-ea"/>
              </a:rPr>
              <a:t>アクセス権限</a:t>
            </a:r>
            <a:r>
              <a:rPr lang="en-US" altLang="ja-JP" sz="1400" dirty="0" smtClean="0">
                <a:latin typeface="+mn-ea"/>
              </a:rPr>
              <a:t>]</a:t>
            </a:r>
          </a:p>
          <a:p>
            <a:pPr lvl="1"/>
            <a:r>
              <a:rPr lang="en-US" altLang="ja-JP" sz="1400" dirty="0" smtClean="0">
                <a:latin typeface="+mn-ea"/>
              </a:rPr>
              <a:t>2.2</a:t>
            </a:r>
            <a:r>
              <a:rPr lang="ja-JP" altLang="en-US" sz="1400" dirty="0">
                <a:latin typeface="+mn-ea"/>
              </a:rPr>
              <a:t>　権限の設定 </a:t>
            </a:r>
            <a:r>
              <a:rPr lang="en-US" altLang="ja-JP" sz="1400" dirty="0" smtClean="0">
                <a:latin typeface="+mn-ea"/>
              </a:rPr>
              <a:t>[</a:t>
            </a:r>
            <a:r>
              <a:rPr lang="ja-JP" altLang="en-US" sz="1400" dirty="0" smtClean="0">
                <a:latin typeface="+mn-ea"/>
              </a:rPr>
              <a:t>登録情報</a:t>
            </a:r>
            <a:r>
              <a:rPr lang="en-US" altLang="ja-JP" sz="1400" dirty="0" smtClean="0">
                <a:latin typeface="+mn-ea"/>
              </a:rPr>
              <a:t>]</a:t>
            </a:r>
            <a:endParaRPr lang="ja-JP" altLang="en-US" sz="1400" dirty="0">
              <a:latin typeface="+mn-ea"/>
            </a:endParaRPr>
          </a:p>
          <a:p>
            <a:pPr lvl="1"/>
            <a:r>
              <a:rPr lang="en-US" altLang="ja-JP" sz="1400" dirty="0" smtClean="0">
                <a:latin typeface="+mn-ea"/>
              </a:rPr>
              <a:t>2.3</a:t>
            </a:r>
            <a:r>
              <a:rPr lang="ja-JP" altLang="en-US" sz="1400" dirty="0" smtClean="0">
                <a:latin typeface="+mn-ea"/>
              </a:rPr>
              <a:t>　アクション先</a:t>
            </a:r>
            <a:r>
              <a:rPr lang="ja-JP" altLang="en-US" sz="1400" dirty="0">
                <a:latin typeface="+mn-ea"/>
              </a:rPr>
              <a:t>の</a:t>
            </a:r>
            <a:r>
              <a:rPr lang="ja-JP" altLang="en-US" sz="1400" dirty="0" smtClean="0">
                <a:latin typeface="+mn-ea"/>
              </a:rPr>
              <a:t>設定</a:t>
            </a:r>
            <a:endParaRPr lang="en-US" altLang="ja-JP" sz="1400" dirty="0" smtClean="0">
              <a:latin typeface="+mn-ea"/>
            </a:endParaRPr>
          </a:p>
          <a:p>
            <a:pPr lvl="1"/>
            <a:r>
              <a:rPr lang="en-US" altLang="ja-JP" sz="1400" dirty="0" smtClean="0">
                <a:latin typeface="+mn-ea"/>
              </a:rPr>
              <a:t>2.4</a:t>
            </a:r>
            <a:r>
              <a:rPr lang="ja-JP" altLang="en-US" sz="1400" dirty="0" smtClean="0">
                <a:latin typeface="+mn-ea"/>
              </a:rPr>
              <a:t>　</a:t>
            </a:r>
            <a:r>
              <a:rPr lang="ja-JP" altLang="en-US" sz="1400" dirty="0">
                <a:latin typeface="+mn-ea"/>
              </a:rPr>
              <a:t>ディシジョンテーブルの</a:t>
            </a:r>
            <a:r>
              <a:rPr lang="ja-JP" altLang="en-US" sz="1400" dirty="0" smtClean="0">
                <a:latin typeface="+mn-ea"/>
              </a:rPr>
              <a:t>作成</a:t>
            </a:r>
            <a:endParaRPr lang="en-US" altLang="ja-JP" sz="1400" dirty="0" smtClean="0">
              <a:latin typeface="+mn-ea"/>
            </a:endParaRPr>
          </a:p>
          <a:p>
            <a:pPr lvl="1"/>
            <a:r>
              <a:rPr lang="en-US" altLang="ja-JP" sz="1400" dirty="0" smtClean="0">
                <a:latin typeface="+mn-ea"/>
              </a:rPr>
              <a:t>2.5</a:t>
            </a:r>
            <a:r>
              <a:rPr lang="ja-JP" altLang="en-US" sz="1400" dirty="0" smtClean="0">
                <a:latin typeface="+mn-ea"/>
              </a:rPr>
              <a:t>　</a:t>
            </a:r>
            <a:r>
              <a:rPr lang="ja-JP" altLang="en-US" sz="1400" dirty="0">
                <a:latin typeface="+mn-ea"/>
              </a:rPr>
              <a:t>権限の設定 </a:t>
            </a:r>
            <a:r>
              <a:rPr lang="en-US" altLang="ja-JP" sz="1400" dirty="0">
                <a:latin typeface="+mn-ea"/>
              </a:rPr>
              <a:t>[</a:t>
            </a:r>
            <a:r>
              <a:rPr lang="ja-JP" altLang="en-US" sz="1400" dirty="0">
                <a:latin typeface="+mn-ea"/>
              </a:rPr>
              <a:t>ディシジョンテーブル</a:t>
            </a:r>
            <a:r>
              <a:rPr lang="en-US" altLang="ja-JP" sz="1400" dirty="0">
                <a:latin typeface="+mn-ea"/>
              </a:rPr>
              <a:t>]</a:t>
            </a:r>
          </a:p>
          <a:p>
            <a:pPr lvl="1"/>
            <a:endParaRPr lang="en-US" altLang="ja-JP" sz="1400" dirty="0">
              <a:latin typeface="+mn-ea"/>
            </a:endParaRPr>
          </a:p>
          <a:p>
            <a:pPr lvl="1"/>
            <a:endParaRPr lang="en-US" altLang="ja-JP" sz="1400" dirty="0">
              <a:latin typeface="+mn-ea"/>
            </a:endParaRPr>
          </a:p>
          <a:p>
            <a:pPr marL="342900" indent="-342900">
              <a:buFont typeface="+mj-lt"/>
              <a:buAutoNum type="arabicPeriod"/>
            </a:pPr>
            <a:r>
              <a:rPr lang="en-US" altLang="ja-JP" dirty="0" smtClean="0"/>
              <a:t>OASE</a:t>
            </a:r>
            <a:r>
              <a:rPr lang="ja-JP" altLang="en-US" dirty="0" smtClean="0"/>
              <a:t>運用フローに</a:t>
            </a:r>
            <a:r>
              <a:rPr lang="ja-JP" altLang="en-US" dirty="0"/>
              <a:t>おける</a:t>
            </a:r>
            <a:r>
              <a:rPr lang="ja-JP" altLang="en-US" dirty="0">
                <a:latin typeface="+mn-ea"/>
              </a:rPr>
              <a:t>各画面の説明</a:t>
            </a:r>
          </a:p>
          <a:p>
            <a:pPr lvl="1"/>
            <a:r>
              <a:rPr lang="en-US" altLang="ja-JP" sz="1400" dirty="0">
                <a:latin typeface="+mn-ea"/>
              </a:rPr>
              <a:t>3</a:t>
            </a:r>
            <a:r>
              <a:rPr lang="en-US" altLang="ja-JP" sz="1400" dirty="0" smtClean="0">
                <a:latin typeface="+mn-ea"/>
              </a:rPr>
              <a:t>.1</a:t>
            </a:r>
            <a:r>
              <a:rPr lang="ja-JP" altLang="en-US" sz="1400" dirty="0">
                <a:latin typeface="+mn-ea"/>
              </a:rPr>
              <a:t>　ディシジョンテーブルファイルの作成</a:t>
            </a:r>
          </a:p>
          <a:p>
            <a:pPr lvl="1"/>
            <a:r>
              <a:rPr lang="en-US" altLang="ja-JP" sz="1400" dirty="0" smtClean="0">
                <a:latin typeface="+mn-ea"/>
              </a:rPr>
              <a:t>3.2</a:t>
            </a:r>
            <a:r>
              <a:rPr lang="ja-JP" altLang="en-US" sz="1400" dirty="0">
                <a:latin typeface="+mn-ea"/>
              </a:rPr>
              <a:t>　ルール登録</a:t>
            </a:r>
            <a:endParaRPr lang="en-US" altLang="ja-JP" sz="1400" dirty="0">
              <a:latin typeface="+mn-ea"/>
            </a:endParaRPr>
          </a:p>
          <a:p>
            <a:pPr lvl="1"/>
            <a:r>
              <a:rPr lang="en-US" altLang="ja-JP" sz="1400" dirty="0" smtClean="0">
                <a:latin typeface="+mn-ea"/>
              </a:rPr>
              <a:t>3.3</a:t>
            </a:r>
            <a:r>
              <a:rPr lang="ja-JP" altLang="en-US" sz="1400" dirty="0">
                <a:latin typeface="+mn-ea"/>
              </a:rPr>
              <a:t>　ルール判定</a:t>
            </a:r>
            <a:endParaRPr lang="en-US" altLang="ja-JP" sz="1400" dirty="0">
              <a:latin typeface="+mn-ea"/>
            </a:endParaRPr>
          </a:p>
          <a:p>
            <a:pPr lvl="1"/>
            <a:endParaRPr lang="en-US" altLang="ja-JP" sz="1400" dirty="0" smtClean="0">
              <a:latin typeface="+mn-ea"/>
            </a:endParaRPr>
          </a:p>
          <a:p>
            <a:pPr lvl="1"/>
            <a:endParaRPr lang="en-US" altLang="ja-JP" sz="1400" dirty="0">
              <a:latin typeface="+mn-ea"/>
            </a:endParaRPr>
          </a:p>
        </p:txBody>
      </p:sp>
    </p:spTree>
    <p:extLst>
      <p:ext uri="{BB962C8B-B14F-4D97-AF65-F5344CB8AC3E}">
        <p14:creationId xmlns:p14="http://schemas.microsoft.com/office/powerpoint/2010/main" val="471953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2.3</a:t>
            </a:r>
            <a:r>
              <a:rPr lang="ja-JP" altLang="en-US" dirty="0"/>
              <a:t>　アクション先の設定（</a:t>
            </a:r>
            <a:r>
              <a:rPr lang="en-US" altLang="ja-JP" dirty="0"/>
              <a:t>2/4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連携先となる</a:t>
            </a:r>
            <a:r>
              <a:rPr lang="en-US" altLang="ja-JP" dirty="0"/>
              <a:t>ITA</a:t>
            </a:r>
            <a:r>
              <a:rPr lang="ja-JP" altLang="en-US" dirty="0"/>
              <a:t>を確認する</a:t>
            </a:r>
            <a:endParaRPr lang="en-US" altLang="ja-JP" dirty="0"/>
          </a:p>
          <a:p>
            <a:pPr lvl="1"/>
            <a:endParaRPr lang="en-US" altLang="ja-JP" dirty="0"/>
          </a:p>
          <a:p>
            <a:pPr lvl="1"/>
            <a:r>
              <a:rPr lang="ja-JP" altLang="en-US" dirty="0"/>
              <a:t>連携ソフトウェアの対象に「</a:t>
            </a:r>
            <a:r>
              <a:rPr lang="en-US" altLang="ja-JP" dirty="0"/>
              <a:t>ITA</a:t>
            </a:r>
            <a:r>
              <a:rPr lang="ja-JP" altLang="en-US" dirty="0"/>
              <a:t>ドライバ」を使用</a:t>
            </a:r>
            <a:r>
              <a:rPr lang="ja-JP" altLang="en-US" dirty="0" smtClean="0"/>
              <a:t>するた</a:t>
            </a:r>
            <a:r>
              <a:rPr lang="ja-JP" altLang="en-US" dirty="0"/>
              <a:t>め</a:t>
            </a:r>
            <a:r>
              <a:rPr lang="ja-JP" altLang="en-US" dirty="0" smtClean="0"/>
              <a:t>、</a:t>
            </a:r>
            <a:r>
              <a:rPr lang="ja-JP" altLang="en-US" dirty="0"/>
              <a:t>連携先となる</a:t>
            </a:r>
            <a:r>
              <a:rPr lang="en-US" altLang="ja-JP" dirty="0"/>
              <a:t>ITA</a:t>
            </a:r>
            <a:r>
              <a:rPr lang="ja-JP" altLang="en-US" dirty="0" err="1"/>
              <a:t>が存</a:t>
            </a:r>
            <a:r>
              <a:rPr lang="ja-JP" altLang="en-US" dirty="0"/>
              <a:t>在していることを確認する</a:t>
            </a:r>
            <a:endParaRPr lang="en-US" altLang="ja-JP" dirty="0"/>
          </a:p>
          <a:p>
            <a:pPr lvl="1"/>
            <a:endParaRPr lang="en-US" altLang="ja-JP" dirty="0"/>
          </a:p>
          <a:p>
            <a:pPr lvl="2"/>
            <a:r>
              <a:rPr lang="ja-JP" altLang="en-US" dirty="0"/>
              <a:t>連携できる</a:t>
            </a:r>
            <a:r>
              <a:rPr lang="en-US" altLang="ja-JP" dirty="0"/>
              <a:t>ITA</a:t>
            </a:r>
            <a:r>
              <a:rPr lang="ja-JP" altLang="en-US" dirty="0"/>
              <a:t>がない場合はインストールを実施、</a:t>
            </a:r>
            <a:r>
              <a:rPr lang="en-US" altLang="ja-JP" dirty="0"/>
              <a:t>ITA</a:t>
            </a:r>
            <a:r>
              <a:rPr lang="ja-JP" altLang="en-US" dirty="0"/>
              <a:t>にログインできることを確認する</a:t>
            </a:r>
            <a:endParaRPr lang="en-US" altLang="ja-JP" dirty="0"/>
          </a:p>
          <a:p>
            <a:pPr lvl="2"/>
            <a:r>
              <a:rPr lang="en-US" altLang="ja-JP" dirty="0"/>
              <a:t>ITA</a:t>
            </a:r>
            <a:r>
              <a:rPr lang="ja-JP" altLang="en-US" dirty="0"/>
              <a:t>のインストールからログインまでは以下を参照</a:t>
            </a:r>
            <a:endParaRPr lang="en-US" altLang="ja-JP" dirty="0"/>
          </a:p>
          <a:p>
            <a:pPr marL="360000" lvl="2" indent="0">
              <a:buNone/>
            </a:pPr>
            <a:r>
              <a:rPr lang="en-US" altLang="ja-JP" dirty="0"/>
              <a:t>&lt;</a:t>
            </a:r>
            <a:r>
              <a:rPr lang="en-US" altLang="ja-JP" dirty="0">
                <a:hlinkClick r:id="rId2"/>
              </a:rPr>
              <a:t>IT</a:t>
            </a:r>
            <a:r>
              <a:rPr lang="ja-JP" altLang="en-US" dirty="0">
                <a:hlinkClick r:id="rId2"/>
              </a:rPr>
              <a:t> </a:t>
            </a:r>
            <a:r>
              <a:rPr lang="en-US" altLang="ja-JP" dirty="0">
                <a:hlinkClick r:id="rId2"/>
              </a:rPr>
              <a:t>Automation</a:t>
            </a:r>
            <a:r>
              <a:rPr lang="ja-JP" altLang="en-US" dirty="0">
                <a:hlinkClick r:id="rId2"/>
              </a:rPr>
              <a:t>オンラインインストール</a:t>
            </a:r>
            <a:r>
              <a:rPr lang="en-US" altLang="ja-JP" dirty="0"/>
              <a:t>&gt;</a:t>
            </a:r>
          </a:p>
          <a:p>
            <a:endParaRPr kumimoji="1" lang="ja-JP" altLang="en-US" dirty="0"/>
          </a:p>
        </p:txBody>
      </p:sp>
      <p:pic>
        <p:nvPicPr>
          <p:cNvPr id="4" name="図 3"/>
          <p:cNvPicPr>
            <a:picLocks noChangeAspect="1"/>
          </p:cNvPicPr>
          <p:nvPr/>
        </p:nvPicPr>
        <p:blipFill rotWithShape="1">
          <a:blip r:embed="rId3"/>
          <a:srcRect l="5355" r="3626"/>
          <a:stretch/>
        </p:blipFill>
        <p:spPr>
          <a:xfrm>
            <a:off x="1092531" y="3284980"/>
            <a:ext cx="3158711" cy="2880000"/>
          </a:xfrm>
          <a:prstGeom prst="rect">
            <a:avLst/>
          </a:prstGeom>
        </p:spPr>
      </p:pic>
      <p:pic>
        <p:nvPicPr>
          <p:cNvPr id="5" name="図 4"/>
          <p:cNvPicPr>
            <a:picLocks noChangeAspect="1"/>
          </p:cNvPicPr>
          <p:nvPr/>
        </p:nvPicPr>
        <p:blipFill>
          <a:blip r:embed="rId4"/>
          <a:stretch>
            <a:fillRect/>
          </a:stretch>
        </p:blipFill>
        <p:spPr>
          <a:xfrm>
            <a:off x="4871830" y="3284980"/>
            <a:ext cx="6090623" cy="2880000"/>
          </a:xfrm>
          <a:prstGeom prst="rect">
            <a:avLst/>
          </a:prstGeom>
        </p:spPr>
      </p:pic>
    </p:spTree>
    <p:extLst>
      <p:ext uri="{BB962C8B-B14F-4D97-AF65-F5344CB8AC3E}">
        <p14:creationId xmlns:p14="http://schemas.microsoft.com/office/powerpoint/2010/main" val="14164992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2.3</a:t>
            </a:r>
            <a:r>
              <a:rPr lang="ja-JP" altLang="en-US" dirty="0"/>
              <a:t>　アクション先の設定（</a:t>
            </a:r>
            <a:r>
              <a:rPr lang="en-US" altLang="ja-JP" dirty="0"/>
              <a:t>3/4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連携ソフトウェアドライバとして「</a:t>
            </a:r>
            <a:r>
              <a:rPr lang="en-US" altLang="ja-JP" dirty="0"/>
              <a:t>ITA</a:t>
            </a:r>
            <a:r>
              <a:rPr lang="ja-JP" altLang="en-US" dirty="0"/>
              <a:t>ドライバ」を導入する </a:t>
            </a:r>
            <a:endParaRPr lang="en-US" altLang="ja-JP" dirty="0"/>
          </a:p>
          <a:p>
            <a:pPr lvl="1"/>
            <a:endParaRPr lang="en-US" altLang="ja-JP" dirty="0"/>
          </a:p>
          <a:p>
            <a:pPr lvl="1"/>
            <a:r>
              <a:rPr lang="en-US" altLang="ja-JP" dirty="0"/>
              <a:t>OASE</a:t>
            </a:r>
            <a:r>
              <a:rPr lang="ja-JP" altLang="en-US" dirty="0"/>
              <a:t>へ</a:t>
            </a:r>
            <a:r>
              <a:rPr lang="en-US" altLang="ja-JP" dirty="0"/>
              <a:t>ITA</a:t>
            </a:r>
            <a:r>
              <a:rPr lang="ja-JP" altLang="en-US" dirty="0"/>
              <a:t>ドライバをインストールする</a:t>
            </a:r>
            <a:endParaRPr lang="en-US" altLang="ja-JP" dirty="0"/>
          </a:p>
          <a:p>
            <a:pPr marL="702900" lvl="2" indent="-342900">
              <a:buFont typeface="+mj-lt"/>
              <a:buAutoNum type="alphaUcParenR"/>
            </a:pPr>
            <a:r>
              <a:rPr lang="en-US" altLang="ja-JP" dirty="0" smtClean="0"/>
              <a:t>GitHub</a:t>
            </a:r>
            <a:r>
              <a:rPr lang="ja-JP" altLang="en-US" dirty="0" smtClean="0"/>
              <a:t>から</a:t>
            </a:r>
            <a:r>
              <a:rPr lang="ja-JP" altLang="en-US" dirty="0"/>
              <a:t>ダウンロードしたインストーラーの「</a:t>
            </a:r>
            <a:r>
              <a:rPr lang="en-US" altLang="ja-JP" dirty="0" err="1"/>
              <a:t>oase</a:t>
            </a:r>
            <a:r>
              <a:rPr lang="en-US" altLang="ja-JP" dirty="0"/>
              <a:t>-contents</a:t>
            </a:r>
            <a:r>
              <a:rPr lang="ja-JP" altLang="en-US" dirty="0"/>
              <a:t>」配下にある資材を解凍する</a:t>
            </a:r>
            <a:endParaRPr lang="en-US" altLang="ja-JP" dirty="0"/>
          </a:p>
          <a:p>
            <a:pPr marL="702900" lvl="2" indent="-342900">
              <a:buFont typeface="+mj-lt"/>
              <a:buAutoNum type="alphaUcParenR"/>
            </a:pPr>
            <a:r>
              <a:rPr lang="ja-JP" altLang="en-US" dirty="0"/>
              <a:t>解凍した資材を用いて、インストールした</a:t>
            </a:r>
            <a:r>
              <a:rPr lang="en-US" altLang="ja-JP" dirty="0"/>
              <a:t>OASE</a:t>
            </a:r>
            <a:r>
              <a:rPr lang="ja-JP" altLang="en-US" dirty="0"/>
              <a:t>側でドライバのインストールコマンドを実行する</a:t>
            </a:r>
            <a:endParaRPr lang="en-US" altLang="ja-JP" dirty="0"/>
          </a:p>
          <a:p>
            <a:pPr marL="702900" lvl="2" indent="-342900">
              <a:buFont typeface="+mj-lt"/>
              <a:buAutoNum type="alphaUcParenR"/>
            </a:pPr>
            <a:endParaRPr lang="en-US" altLang="ja-JP" dirty="0"/>
          </a:p>
          <a:p>
            <a:pPr lvl="2">
              <a:buFont typeface="メイリオ" panose="020B0604030504040204" pitchFamily="50" charset="-128"/>
              <a:buChar char="※"/>
            </a:pPr>
            <a:r>
              <a:rPr lang="en-US" altLang="ja-JP" dirty="0"/>
              <a:t>A</a:t>
            </a:r>
            <a:r>
              <a:rPr lang="ja-JP" altLang="en-US" dirty="0"/>
              <a:t>と</a:t>
            </a:r>
            <a:r>
              <a:rPr lang="en-US" altLang="ja-JP" dirty="0"/>
              <a:t>B</a:t>
            </a:r>
            <a:r>
              <a:rPr lang="ja-JP" altLang="en-US" dirty="0"/>
              <a:t>の階層が異なることに留意</a:t>
            </a:r>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r>
              <a:rPr lang="ja-JP" altLang="en-US" dirty="0"/>
              <a:t>ドライバインストールについては</a:t>
            </a:r>
            <a:r>
              <a:rPr lang="en-US" altLang="ja-JP" dirty="0"/>
              <a:t>&lt;</a:t>
            </a:r>
            <a:r>
              <a:rPr lang="ja-JP" altLang="en-US" dirty="0">
                <a:hlinkClick r:id="rId2"/>
              </a:rPr>
              <a:t>環境構築マニュアル </a:t>
            </a:r>
            <a:r>
              <a:rPr lang="en-US" altLang="ja-JP" dirty="0">
                <a:hlinkClick r:id="rId2"/>
              </a:rPr>
              <a:t>-</a:t>
            </a:r>
            <a:r>
              <a:rPr lang="ja-JP" altLang="en-US" dirty="0">
                <a:hlinkClick r:id="rId2"/>
              </a:rPr>
              <a:t>ドライバインストール編</a:t>
            </a:r>
            <a:r>
              <a:rPr lang="en-US" altLang="ja-JP" dirty="0">
                <a:hlinkClick r:id="rId2"/>
              </a:rPr>
              <a:t>-</a:t>
            </a:r>
            <a:r>
              <a:rPr lang="en-US" altLang="ja-JP" dirty="0"/>
              <a:t>&gt;</a:t>
            </a:r>
            <a:r>
              <a:rPr lang="ja-JP" altLang="en-US" dirty="0"/>
              <a:t>を</a:t>
            </a:r>
            <a:r>
              <a:rPr lang="ja-JP" altLang="en-US" dirty="0" smtClean="0"/>
              <a:t>参照</a:t>
            </a:r>
            <a:endParaRPr lang="en-US" altLang="ja-JP" dirty="0"/>
          </a:p>
        </p:txBody>
      </p:sp>
      <p:grpSp>
        <p:nvGrpSpPr>
          <p:cNvPr id="2" name="グループ化 1"/>
          <p:cNvGrpSpPr/>
          <p:nvPr/>
        </p:nvGrpSpPr>
        <p:grpSpPr>
          <a:xfrm>
            <a:off x="1658921" y="3177320"/>
            <a:ext cx="8874159" cy="2556000"/>
            <a:chOff x="1658921" y="3177320"/>
            <a:chExt cx="8874159" cy="2556000"/>
          </a:xfrm>
        </p:grpSpPr>
        <p:sp>
          <p:nvSpPr>
            <p:cNvPr id="4" name="正方形/長方形 3"/>
            <p:cNvSpPr/>
            <p:nvPr/>
          </p:nvSpPr>
          <p:spPr bwMode="auto">
            <a:xfrm>
              <a:off x="2201954" y="3177320"/>
              <a:ext cx="5328740" cy="2556000"/>
            </a:xfrm>
            <a:prstGeom prst="rect">
              <a:avLst/>
            </a:prstGeom>
            <a:solidFill>
              <a:schemeClr val="tx1"/>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400" dirty="0">
                  <a:solidFill>
                    <a:schemeClr val="bg1"/>
                  </a:solidFill>
                  <a:latin typeface="+mn-ea"/>
                </a:rPr>
                <a:t>/</a:t>
              </a:r>
              <a:endParaRPr kumimoji="1" lang="en-US" altLang="ja-JP" sz="1400" dirty="0" smtClean="0">
                <a:solidFill>
                  <a:schemeClr val="bg1"/>
                </a:solidFill>
                <a:latin typeface="+mn-ea"/>
              </a:endParaRPr>
            </a:p>
            <a:p>
              <a:r>
                <a:rPr lang="ja-JP" altLang="en-US" sz="1400" dirty="0" smtClean="0">
                  <a:solidFill>
                    <a:schemeClr val="bg1"/>
                  </a:solidFill>
                  <a:latin typeface="+mn-ea"/>
                </a:rPr>
                <a:t>├ </a:t>
              </a:r>
              <a:r>
                <a:rPr lang="en-US" altLang="ja-JP" sz="1400" dirty="0" smtClean="0">
                  <a:solidFill>
                    <a:schemeClr val="bg1"/>
                  </a:solidFill>
                  <a:latin typeface="+mn-ea"/>
                </a:rPr>
                <a:t>GitHub</a:t>
              </a:r>
              <a:r>
                <a:rPr lang="ja-JP" altLang="en-US" sz="1400" dirty="0" smtClean="0">
                  <a:solidFill>
                    <a:schemeClr val="bg1"/>
                  </a:solidFill>
                  <a:latin typeface="+mn-ea"/>
                </a:rPr>
                <a:t>から</a:t>
              </a:r>
              <a:r>
                <a:rPr lang="ja-JP" altLang="en-US" sz="1400" dirty="0" smtClean="0">
                  <a:solidFill>
                    <a:schemeClr val="bg1"/>
                  </a:solidFill>
                  <a:latin typeface="+mn-ea"/>
                </a:rPr>
                <a:t>ダウンロードした資材のディレクトリ</a:t>
              </a:r>
              <a:endParaRPr lang="en-US" altLang="ja-JP" sz="1400" dirty="0" smtClean="0">
                <a:solidFill>
                  <a:schemeClr val="bg1"/>
                </a:solidFill>
                <a:latin typeface="+mn-ea"/>
              </a:endParaRPr>
            </a:p>
            <a:p>
              <a:r>
                <a:rPr lang="ja-JP" altLang="en-US" sz="1400" dirty="0" smtClean="0">
                  <a:solidFill>
                    <a:schemeClr val="bg1"/>
                  </a:solidFill>
                  <a:latin typeface="+mn-ea"/>
                </a:rPr>
                <a:t>｜└ </a:t>
              </a:r>
              <a:r>
                <a:rPr lang="en-US" altLang="ja-JP" sz="1400" dirty="0" smtClean="0">
                  <a:solidFill>
                    <a:schemeClr val="bg1"/>
                  </a:solidFill>
                  <a:latin typeface="+mn-ea"/>
                </a:rPr>
                <a:t>oase_install_package</a:t>
              </a:r>
            </a:p>
            <a:p>
              <a:r>
                <a:rPr lang="ja-JP" altLang="en-US" sz="1400" dirty="0" smtClean="0">
                  <a:solidFill>
                    <a:schemeClr val="bg1"/>
                  </a:solidFill>
                  <a:latin typeface="+mn-ea"/>
                </a:rPr>
                <a:t>｜　└ </a:t>
              </a:r>
              <a:r>
                <a:rPr lang="en-US" altLang="ja-JP" sz="1400" dirty="0" smtClean="0">
                  <a:solidFill>
                    <a:schemeClr val="bg1"/>
                  </a:solidFill>
                  <a:latin typeface="+mn-ea"/>
                </a:rPr>
                <a:t>OASE</a:t>
              </a:r>
            </a:p>
            <a:p>
              <a:r>
                <a:rPr lang="ja-JP" altLang="en-US" sz="1400" dirty="0" smtClean="0">
                  <a:solidFill>
                    <a:schemeClr val="bg1"/>
                  </a:solidFill>
                  <a:latin typeface="+mn-ea"/>
                </a:rPr>
                <a:t>｜　</a:t>
              </a:r>
              <a:r>
                <a:rPr lang="ja-JP" altLang="en-US" sz="1400" dirty="0">
                  <a:solidFill>
                    <a:schemeClr val="bg1"/>
                  </a:solidFill>
                  <a:latin typeface="+mn-ea"/>
                </a:rPr>
                <a:t>　</a:t>
              </a:r>
              <a:r>
                <a:rPr lang="ja-JP" altLang="en-US" sz="1400" dirty="0" smtClean="0">
                  <a:solidFill>
                    <a:schemeClr val="bg1"/>
                  </a:solidFill>
                  <a:latin typeface="+mn-ea"/>
                </a:rPr>
                <a:t>└ </a:t>
              </a:r>
              <a:r>
                <a:rPr lang="en-US" altLang="ja-JP" sz="1400" dirty="0" smtClean="0">
                  <a:solidFill>
                    <a:schemeClr val="bg1"/>
                  </a:solidFill>
                  <a:latin typeface="+mn-ea"/>
                </a:rPr>
                <a:t>oase-contents</a:t>
              </a:r>
            </a:p>
            <a:p>
              <a:r>
                <a:rPr lang="ja-JP" altLang="en-US" sz="1400" dirty="0">
                  <a:solidFill>
                    <a:schemeClr val="bg1"/>
                  </a:solidFill>
                  <a:latin typeface="+mn-ea"/>
                </a:rPr>
                <a:t>｜　　　</a:t>
              </a:r>
              <a:r>
                <a:rPr lang="ja-JP" altLang="en-US" sz="1400" dirty="0" smtClean="0">
                  <a:solidFill>
                    <a:schemeClr val="bg1"/>
                  </a:solidFill>
                  <a:latin typeface="+mn-ea"/>
                </a:rPr>
                <a:t>├ </a:t>
              </a:r>
              <a:r>
                <a:rPr lang="en-US" altLang="ja-JP" sz="1400" dirty="0" smtClean="0">
                  <a:solidFill>
                    <a:schemeClr val="bg1"/>
                  </a:solidFill>
                  <a:latin typeface="+mn-ea"/>
                </a:rPr>
                <a:t>ITA_Driver.tar.gz</a:t>
              </a:r>
            </a:p>
            <a:p>
              <a:r>
                <a:rPr lang="ja-JP" altLang="en-US" sz="1400" dirty="0" smtClean="0">
                  <a:solidFill>
                    <a:schemeClr val="bg1"/>
                  </a:solidFill>
                  <a:latin typeface="+mn-ea"/>
                </a:rPr>
                <a:t>｜　　　└</a:t>
              </a:r>
              <a:r>
                <a:rPr lang="en-US" altLang="ja-JP" sz="1400" dirty="0">
                  <a:solidFill>
                    <a:schemeClr val="bg1"/>
                  </a:solidFill>
                  <a:latin typeface="+mn-ea"/>
                </a:rPr>
                <a:t> plugins</a:t>
              </a:r>
            </a:p>
            <a:p>
              <a:r>
                <a:rPr lang="ja-JP" altLang="en-US" sz="1400" dirty="0">
                  <a:solidFill>
                    <a:schemeClr val="bg1"/>
                  </a:solidFill>
                  <a:latin typeface="+mn-ea"/>
                </a:rPr>
                <a:t>｜</a:t>
              </a:r>
              <a:endParaRPr lang="en-US" altLang="ja-JP" sz="1400" dirty="0">
                <a:solidFill>
                  <a:schemeClr val="bg1"/>
                </a:solidFill>
                <a:latin typeface="+mn-ea"/>
              </a:endParaRPr>
            </a:p>
            <a:p>
              <a:r>
                <a:rPr lang="ja-JP" altLang="en-US" sz="1400" dirty="0">
                  <a:solidFill>
                    <a:schemeClr val="bg1"/>
                  </a:solidFill>
                  <a:latin typeface="+mn-ea"/>
                </a:rPr>
                <a:t>└</a:t>
              </a:r>
              <a:r>
                <a:rPr lang="ja-JP" altLang="en-US" sz="1400" dirty="0" smtClean="0">
                  <a:solidFill>
                    <a:schemeClr val="bg1"/>
                  </a:solidFill>
                  <a:latin typeface="+mn-ea"/>
                </a:rPr>
                <a:t> </a:t>
              </a:r>
              <a:r>
                <a:rPr lang="en-US" altLang="ja-JP" sz="1400" dirty="0">
                  <a:solidFill>
                    <a:schemeClr val="bg1"/>
                  </a:solidFill>
                  <a:latin typeface="+mn-ea"/>
                </a:rPr>
                <a:t>answerfile</a:t>
              </a:r>
              <a:r>
                <a:rPr lang="ja-JP" altLang="en-US" sz="1400" dirty="0">
                  <a:solidFill>
                    <a:schemeClr val="bg1"/>
                  </a:solidFill>
                  <a:latin typeface="+mn-ea"/>
                </a:rPr>
                <a:t>で指定</a:t>
              </a:r>
              <a:r>
                <a:rPr lang="ja-JP" altLang="en-US" sz="1400" dirty="0" smtClean="0">
                  <a:solidFill>
                    <a:schemeClr val="bg1"/>
                  </a:solidFill>
                  <a:latin typeface="+mn-ea"/>
                </a:rPr>
                <a:t>した</a:t>
              </a:r>
              <a:r>
                <a:rPr lang="en-US" altLang="ja-JP" sz="1400" dirty="0">
                  <a:solidFill>
                    <a:schemeClr val="bg1"/>
                  </a:solidFill>
                  <a:latin typeface="+mn-ea"/>
                </a:rPr>
                <a:t>OASE</a:t>
              </a:r>
              <a:r>
                <a:rPr lang="ja-JP" altLang="en-US" sz="1400" dirty="0">
                  <a:solidFill>
                    <a:schemeClr val="bg1"/>
                  </a:solidFill>
                  <a:latin typeface="+mn-ea"/>
                </a:rPr>
                <a:t>の</a:t>
              </a:r>
              <a:r>
                <a:rPr lang="ja-JP" altLang="en-US" sz="1400" dirty="0" smtClean="0">
                  <a:solidFill>
                    <a:schemeClr val="bg1"/>
                  </a:solidFill>
                  <a:latin typeface="+mn-ea"/>
                </a:rPr>
                <a:t>インストールディレクトリ</a:t>
              </a:r>
              <a:endParaRPr lang="en-US" altLang="ja-JP" sz="1400" dirty="0">
                <a:solidFill>
                  <a:schemeClr val="bg1"/>
                </a:solidFill>
                <a:latin typeface="+mn-ea"/>
              </a:endParaRPr>
            </a:p>
            <a:p>
              <a:r>
                <a:rPr lang="ja-JP" altLang="en-US" sz="1400" dirty="0" smtClean="0">
                  <a:solidFill>
                    <a:schemeClr val="bg1"/>
                  </a:solidFill>
                  <a:latin typeface="+mn-ea"/>
                </a:rPr>
                <a:t>　└ </a:t>
              </a:r>
              <a:r>
                <a:rPr lang="en-US" altLang="ja-JP" sz="1400" dirty="0" smtClean="0">
                  <a:solidFill>
                    <a:schemeClr val="bg1"/>
                  </a:solidFill>
                  <a:latin typeface="+mn-ea"/>
                </a:rPr>
                <a:t>OASE</a:t>
              </a:r>
            </a:p>
            <a:p>
              <a:r>
                <a:rPr lang="ja-JP" altLang="en-US" sz="1400" dirty="0" smtClean="0">
                  <a:solidFill>
                    <a:schemeClr val="bg1"/>
                  </a:solidFill>
                  <a:latin typeface="+mn-ea"/>
                </a:rPr>
                <a:t>　　 └</a:t>
              </a:r>
              <a:r>
                <a:rPr lang="en-US" altLang="ja-JP" sz="1400" dirty="0" smtClean="0">
                  <a:solidFill>
                    <a:schemeClr val="bg1"/>
                  </a:solidFill>
                  <a:latin typeface="+mn-ea"/>
                </a:rPr>
                <a:t>oase-root</a:t>
              </a:r>
              <a:endParaRPr kumimoji="1" lang="ja-JP" altLang="en-US" sz="1400" dirty="0" smtClean="0">
                <a:solidFill>
                  <a:schemeClr val="bg1"/>
                </a:solidFill>
                <a:latin typeface="+mn-ea"/>
              </a:endParaRPr>
            </a:p>
          </p:txBody>
        </p:sp>
        <p:cxnSp>
          <p:nvCxnSpPr>
            <p:cNvPr id="5" name="直線コネクタ 4"/>
            <p:cNvCxnSpPr/>
            <p:nvPr/>
          </p:nvCxnSpPr>
          <p:spPr bwMode="auto">
            <a:xfrm>
              <a:off x="7992000" y="4262663"/>
              <a:ext cx="2052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8" name="テキスト ボックス 7"/>
            <p:cNvSpPr txBox="1"/>
            <p:nvPr/>
          </p:nvSpPr>
          <p:spPr>
            <a:xfrm>
              <a:off x="7992000" y="3974623"/>
              <a:ext cx="2159566" cy="307777"/>
            </a:xfrm>
            <a:prstGeom prst="rect">
              <a:avLst/>
            </a:prstGeom>
            <a:noFill/>
          </p:spPr>
          <p:txBody>
            <a:bodyPr wrap="none" rtlCol="0">
              <a:spAutoFit/>
            </a:bodyPr>
            <a:lstStyle/>
            <a:p>
              <a:r>
                <a:rPr kumimoji="1" lang="ja-JP" altLang="en-US" sz="1400" b="1" dirty="0" smtClean="0">
                  <a:solidFill>
                    <a:srgbClr val="FF0000"/>
                  </a:solidFill>
                  <a:latin typeface="+mn-ea"/>
                </a:rPr>
                <a:t>解凍した資材の格納場所</a:t>
              </a:r>
              <a:endParaRPr kumimoji="1" lang="ja-JP" altLang="en-US" sz="1400" b="1" dirty="0">
                <a:solidFill>
                  <a:srgbClr val="FF0000"/>
                </a:solidFill>
                <a:latin typeface="+mn-ea"/>
              </a:endParaRPr>
            </a:p>
          </p:txBody>
        </p:sp>
        <p:cxnSp>
          <p:nvCxnSpPr>
            <p:cNvPr id="9" name="直線コネクタ 8"/>
            <p:cNvCxnSpPr/>
            <p:nvPr/>
          </p:nvCxnSpPr>
          <p:spPr bwMode="auto">
            <a:xfrm flipV="1">
              <a:off x="3902913" y="4262663"/>
              <a:ext cx="4111121" cy="420587"/>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 name="直線コネクタ 9"/>
            <p:cNvCxnSpPr/>
            <p:nvPr/>
          </p:nvCxnSpPr>
          <p:spPr bwMode="auto">
            <a:xfrm>
              <a:off x="7992000" y="3566133"/>
              <a:ext cx="1332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1" name="テキスト ボックス 10"/>
            <p:cNvSpPr txBox="1"/>
            <p:nvPr/>
          </p:nvSpPr>
          <p:spPr>
            <a:xfrm>
              <a:off x="7992000" y="3278093"/>
              <a:ext cx="1441420" cy="307777"/>
            </a:xfrm>
            <a:prstGeom prst="rect">
              <a:avLst/>
            </a:prstGeom>
            <a:noFill/>
          </p:spPr>
          <p:txBody>
            <a:bodyPr wrap="none" rtlCol="0">
              <a:spAutoFit/>
            </a:bodyPr>
            <a:lstStyle/>
            <a:p>
              <a:r>
                <a:rPr kumimoji="1" lang="ja-JP" altLang="en-US" sz="1400" b="1" dirty="0" smtClean="0">
                  <a:solidFill>
                    <a:srgbClr val="FF0000"/>
                  </a:solidFill>
                  <a:latin typeface="+mn-ea"/>
                </a:rPr>
                <a:t>解凍対象の資材</a:t>
              </a:r>
              <a:endParaRPr kumimoji="1" lang="ja-JP" altLang="en-US" sz="1400" b="1" dirty="0">
                <a:solidFill>
                  <a:srgbClr val="FF0000"/>
                </a:solidFill>
                <a:latin typeface="+mn-ea"/>
              </a:endParaRPr>
            </a:p>
          </p:txBody>
        </p:sp>
        <p:cxnSp>
          <p:nvCxnSpPr>
            <p:cNvPr id="12" name="直線コネクタ 11"/>
            <p:cNvCxnSpPr/>
            <p:nvPr/>
          </p:nvCxnSpPr>
          <p:spPr bwMode="auto">
            <a:xfrm flipV="1">
              <a:off x="4729524" y="3566109"/>
              <a:ext cx="3284510" cy="875705"/>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3" name="直線コネクタ 12"/>
            <p:cNvCxnSpPr/>
            <p:nvPr/>
          </p:nvCxnSpPr>
          <p:spPr bwMode="auto">
            <a:xfrm flipV="1">
              <a:off x="3800330" y="5234146"/>
              <a:ext cx="4213704" cy="282485"/>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4" name="直線コネクタ 13"/>
            <p:cNvCxnSpPr/>
            <p:nvPr/>
          </p:nvCxnSpPr>
          <p:spPr bwMode="auto">
            <a:xfrm>
              <a:off x="7992000" y="5231021"/>
              <a:ext cx="2448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テキスト ボックス 14"/>
            <p:cNvSpPr txBox="1"/>
            <p:nvPr/>
          </p:nvSpPr>
          <p:spPr>
            <a:xfrm>
              <a:off x="7992000" y="4689509"/>
              <a:ext cx="2541080" cy="523220"/>
            </a:xfrm>
            <a:prstGeom prst="rect">
              <a:avLst/>
            </a:prstGeom>
            <a:noFill/>
          </p:spPr>
          <p:txBody>
            <a:bodyPr wrap="none" rtlCol="0">
              <a:spAutoFit/>
            </a:bodyPr>
            <a:lstStyle/>
            <a:p>
              <a:r>
                <a:rPr lang="en-US" altLang="ja-JP" sz="1400" b="1" dirty="0" smtClean="0">
                  <a:solidFill>
                    <a:srgbClr val="FF0000"/>
                  </a:solidFill>
                  <a:latin typeface="+mn-ea"/>
                </a:rPr>
                <a:t>oase-root</a:t>
              </a:r>
              <a:r>
                <a:rPr lang="ja-JP" altLang="en-US" sz="1400" b="1" dirty="0">
                  <a:solidFill>
                    <a:srgbClr val="FF0000"/>
                  </a:solidFill>
                  <a:latin typeface="+mn-ea"/>
                </a:rPr>
                <a:t>直下</a:t>
              </a:r>
              <a:r>
                <a:rPr lang="ja-JP" altLang="en-US" sz="1400" b="1" dirty="0" smtClean="0">
                  <a:solidFill>
                    <a:srgbClr val="FF0000"/>
                  </a:solidFill>
                  <a:latin typeface="+mn-ea"/>
                </a:rPr>
                <a:t>でドライバの</a:t>
              </a:r>
              <a:endParaRPr lang="en-US" altLang="ja-JP" sz="1400" b="1" dirty="0" smtClean="0">
                <a:solidFill>
                  <a:srgbClr val="FF0000"/>
                </a:solidFill>
                <a:latin typeface="+mn-ea"/>
              </a:endParaRPr>
            </a:p>
            <a:p>
              <a:r>
                <a:rPr lang="ja-JP" altLang="en-US" sz="1400" b="1" dirty="0" smtClean="0">
                  <a:solidFill>
                    <a:srgbClr val="FF0000"/>
                  </a:solidFill>
                  <a:latin typeface="+mn-ea"/>
                </a:rPr>
                <a:t>インストールコマンドを実行</a:t>
              </a:r>
              <a:endParaRPr lang="en-US" altLang="ja-JP" sz="1400" b="1" dirty="0" smtClean="0">
                <a:solidFill>
                  <a:srgbClr val="FF0000"/>
                </a:solidFill>
                <a:latin typeface="+mn-ea"/>
              </a:endParaRPr>
            </a:p>
          </p:txBody>
        </p:sp>
        <p:sp>
          <p:nvSpPr>
            <p:cNvPr id="16" name="左中かっこ 15"/>
            <p:cNvSpPr/>
            <p:nvPr/>
          </p:nvSpPr>
          <p:spPr bwMode="auto">
            <a:xfrm>
              <a:off x="2006657" y="3421224"/>
              <a:ext cx="288040" cy="1361395"/>
            </a:xfrm>
            <a:prstGeom prst="leftBrace">
              <a:avLst/>
            </a:prstGeom>
            <a:noFill/>
            <a:ln w="38100" cap="flat" cmpd="sng" algn="ctr">
              <a:solidFill>
                <a:srgbClr val="FF0000"/>
              </a:solidFill>
              <a:prstDash val="solid"/>
              <a:round/>
              <a:headEnd type="none" w="med" len="med"/>
              <a:tailEnd type="none" w="med" len="med"/>
            </a:ln>
            <a:effectLst/>
            <a:extLst/>
          </p:spPr>
          <p:txBody>
            <a:bodyPr rtlCol="0" anchor="ctr"/>
            <a:lstStyle/>
            <a:p>
              <a:pPr algn="ctr"/>
              <a:endParaRPr kumimoji="1" lang="ja-JP" altLang="en-US"/>
            </a:p>
          </p:txBody>
        </p:sp>
        <p:sp>
          <p:nvSpPr>
            <p:cNvPr id="17" name="左中かっこ 16"/>
            <p:cNvSpPr/>
            <p:nvPr/>
          </p:nvSpPr>
          <p:spPr bwMode="auto">
            <a:xfrm>
              <a:off x="2006656" y="4907183"/>
              <a:ext cx="288040" cy="768472"/>
            </a:xfrm>
            <a:prstGeom prst="leftBrace">
              <a:avLst/>
            </a:prstGeom>
            <a:noFill/>
            <a:ln w="38100" cap="flat" cmpd="sng" algn="ctr">
              <a:solidFill>
                <a:srgbClr val="FF0000"/>
              </a:solidFill>
              <a:prstDash val="solid"/>
              <a:round/>
              <a:headEnd type="none" w="med" len="med"/>
              <a:tailEnd type="none" w="med" len="med"/>
            </a:ln>
            <a:effectLst/>
            <a:extLst/>
          </p:spPr>
          <p:txBody>
            <a:bodyPr rtlCol="0" anchor="ctr"/>
            <a:lstStyle/>
            <a:p>
              <a:pPr algn="ctr"/>
              <a:endParaRPr kumimoji="1" lang="ja-JP" altLang="en-US"/>
            </a:p>
          </p:txBody>
        </p:sp>
        <p:sp>
          <p:nvSpPr>
            <p:cNvPr id="18" name="テキスト ボックス 17"/>
            <p:cNvSpPr txBox="1"/>
            <p:nvPr/>
          </p:nvSpPr>
          <p:spPr>
            <a:xfrm>
              <a:off x="1682111" y="3930815"/>
              <a:ext cx="356188" cy="369332"/>
            </a:xfrm>
            <a:prstGeom prst="rect">
              <a:avLst/>
            </a:prstGeom>
            <a:noFill/>
          </p:spPr>
          <p:txBody>
            <a:bodyPr wrap="none" rtlCol="0">
              <a:spAutoFit/>
            </a:bodyPr>
            <a:lstStyle/>
            <a:p>
              <a:r>
                <a:rPr kumimoji="1" lang="en-US" altLang="ja-JP" b="1" dirty="0" smtClean="0">
                  <a:solidFill>
                    <a:srgbClr val="FF0000"/>
                  </a:solidFill>
                </a:rPr>
                <a:t>A</a:t>
              </a:r>
              <a:endParaRPr kumimoji="1" lang="ja-JP" altLang="en-US" b="1" dirty="0">
                <a:solidFill>
                  <a:srgbClr val="FF0000"/>
                </a:solidFill>
              </a:endParaRPr>
            </a:p>
          </p:txBody>
        </p:sp>
        <p:sp>
          <p:nvSpPr>
            <p:cNvPr id="19" name="テキスト ボックス 18"/>
            <p:cNvSpPr txBox="1"/>
            <p:nvPr/>
          </p:nvSpPr>
          <p:spPr>
            <a:xfrm>
              <a:off x="1658921" y="5131968"/>
              <a:ext cx="356188" cy="369332"/>
            </a:xfrm>
            <a:prstGeom prst="rect">
              <a:avLst/>
            </a:prstGeom>
            <a:noFill/>
          </p:spPr>
          <p:txBody>
            <a:bodyPr wrap="none" rtlCol="0">
              <a:spAutoFit/>
            </a:bodyPr>
            <a:lstStyle/>
            <a:p>
              <a:r>
                <a:rPr kumimoji="1" lang="en-US" altLang="ja-JP" b="1" dirty="0" smtClean="0">
                  <a:solidFill>
                    <a:srgbClr val="FF0000"/>
                  </a:solidFill>
                </a:rPr>
                <a:t>B</a:t>
              </a:r>
              <a:endParaRPr kumimoji="1" lang="ja-JP" altLang="en-US" b="1" dirty="0">
                <a:solidFill>
                  <a:srgbClr val="FF0000"/>
                </a:solidFill>
              </a:endParaRPr>
            </a:p>
          </p:txBody>
        </p:sp>
      </p:grpSp>
      <mc:AlternateContent xmlns:mc="http://schemas.openxmlformats.org/markup-compatibility/2006" xmlns:p14="http://schemas.microsoft.com/office/powerpoint/2010/main">
        <mc:Choice Requires="p14">
          <p:contentPart p14:bwMode="auto" r:id="rId3">
            <p14:nvContentPartPr>
              <p14:cNvPr id="49" name="インク 48"/>
              <p14:cNvContentPartPr/>
              <p14:nvPr/>
            </p14:nvContentPartPr>
            <p14:xfrm>
              <a:off x="0" y="0"/>
              <a:ext cx="0" cy="0"/>
            </p14:xfrm>
          </p:contentPart>
        </mc:Choice>
        <mc:Fallback xmlns="">
          <p:pic>
            <p:nvPicPr>
              <p:cNvPr id="49" name="インク 48"/>
              <p:cNvPicPr/>
              <p:nvPr/>
            </p:nvPicPr>
            <p:blipFill>
              <a:blip/>
              <a:stretch>
                <a:fillRect/>
              </a:stretch>
            </p:blipFill>
            <p:spPr>
              <a:xfrm>
                <a:off x="0" y="0"/>
                <a:ext cx="0" cy="0"/>
              </a:xfrm>
              <a:prstGeom prst="rect">
                <a:avLst/>
              </a:prstGeom>
            </p:spPr>
          </p:pic>
        </mc:Fallback>
      </mc:AlternateContent>
    </p:spTree>
    <p:extLst>
      <p:ext uri="{BB962C8B-B14F-4D97-AF65-F5344CB8AC3E}">
        <p14:creationId xmlns:p14="http://schemas.microsoft.com/office/powerpoint/2010/main" val="38676303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smtClean="0"/>
              <a:t>2.3</a:t>
            </a:r>
            <a:r>
              <a:rPr lang="ja-JP" altLang="en-US" dirty="0" smtClean="0"/>
              <a:t>　アクション先の設定（</a:t>
            </a:r>
            <a:r>
              <a:rPr lang="en-US" altLang="ja-JP" dirty="0" smtClean="0"/>
              <a:t>4/4</a:t>
            </a:r>
            <a:r>
              <a:rPr lang="ja-JP" altLang="en-US" dirty="0" smtClean="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a:t>
            </a:r>
            <a:r>
              <a:rPr lang="en-US" altLang="ja-JP" dirty="0"/>
              <a:t>ITA</a:t>
            </a:r>
            <a:r>
              <a:rPr lang="ja-JP" altLang="en-US" dirty="0"/>
              <a:t>ドライバ」と連携するための情報を</a:t>
            </a:r>
            <a:r>
              <a:rPr lang="en-US" altLang="ja-JP" dirty="0"/>
              <a:t>OASE</a:t>
            </a:r>
            <a:r>
              <a:rPr lang="ja-JP" altLang="en-US" dirty="0" err="1"/>
              <a:t>に登</a:t>
            </a:r>
            <a:r>
              <a:rPr lang="ja-JP" altLang="en-US" dirty="0"/>
              <a:t>録する</a:t>
            </a:r>
            <a:endParaRPr lang="en-US" altLang="ja-JP" dirty="0"/>
          </a:p>
          <a:p>
            <a:pPr marL="180000" lvl="1" indent="0">
              <a:buNone/>
            </a:pPr>
            <a:endParaRPr lang="en-US" altLang="ja-JP" dirty="0"/>
          </a:p>
          <a:p>
            <a:pPr lvl="1"/>
            <a:r>
              <a:rPr lang="ja-JP" altLang="en-US" dirty="0"/>
              <a:t>アクション先として</a:t>
            </a:r>
            <a:r>
              <a:rPr lang="en-US" altLang="ja-JP" dirty="0"/>
              <a:t>ITA</a:t>
            </a:r>
            <a:r>
              <a:rPr lang="ja-JP" altLang="en-US" dirty="0"/>
              <a:t>ドライバの追加を実行する</a:t>
            </a:r>
            <a:endParaRPr lang="en-US" altLang="ja-JP" dirty="0"/>
          </a:p>
          <a:p>
            <a:pPr lvl="2"/>
            <a:r>
              <a:rPr lang="en-US" altLang="ja-JP" dirty="0"/>
              <a:t>OASE</a:t>
            </a:r>
            <a:r>
              <a:rPr lang="ja-JP" altLang="en-US" dirty="0"/>
              <a:t>の「アクション設定」画面で設定する</a:t>
            </a:r>
            <a:endParaRPr lang="en-US" altLang="ja-JP" dirty="0"/>
          </a:p>
          <a:p>
            <a:pPr lvl="2"/>
            <a:r>
              <a:rPr lang="ja-JP" altLang="en-US" dirty="0"/>
              <a:t>連携したい</a:t>
            </a:r>
            <a:r>
              <a:rPr lang="en-US" altLang="ja-JP" dirty="0"/>
              <a:t>ITA</a:t>
            </a:r>
            <a:r>
              <a:rPr lang="ja-JP" altLang="en-US" dirty="0"/>
              <a:t>の情報を登録する</a:t>
            </a:r>
            <a:endParaRPr lang="en-US" altLang="ja-JP" dirty="0"/>
          </a:p>
          <a:p>
            <a:pPr marL="360000" lvl="2" indent="0">
              <a:buNone/>
            </a:pPr>
            <a:r>
              <a:rPr lang="ja-JP" altLang="en-US" dirty="0" smtClean="0"/>
              <a:t>  例</a:t>
            </a:r>
            <a:r>
              <a:rPr lang="ja-JP" altLang="en-US" dirty="0"/>
              <a:t>）</a:t>
            </a:r>
            <a:r>
              <a:rPr lang="en-US" altLang="ja-JP" dirty="0"/>
              <a:t>ITA</a:t>
            </a:r>
            <a:r>
              <a:rPr lang="ja-JP" altLang="en-US" dirty="0"/>
              <a:t>のバージョン、</a:t>
            </a:r>
            <a:r>
              <a:rPr lang="ja-JP" altLang="en-US" dirty="0" smtClean="0"/>
              <a:t>ホスト名</a:t>
            </a:r>
            <a:r>
              <a:rPr lang="en-US" altLang="ja-JP" dirty="0" smtClean="0"/>
              <a:t>/IP</a:t>
            </a:r>
            <a:r>
              <a:rPr lang="ja-JP" altLang="en-US" dirty="0" smtClean="0"/>
              <a:t>アドレス、</a:t>
            </a:r>
            <a:r>
              <a:rPr lang="ja-JP" altLang="en-US" dirty="0"/>
              <a:t>ポート、ログインするユーザ名とパスワード</a:t>
            </a:r>
            <a:r>
              <a:rPr lang="ja-JP" altLang="en-US" dirty="0" smtClean="0"/>
              <a:t>など</a:t>
            </a:r>
            <a:endParaRPr lang="en-US" altLang="ja-JP" dirty="0" smtClean="0"/>
          </a:p>
          <a:p>
            <a:pPr marL="360000" lvl="2" indent="0">
              <a:buNone/>
            </a:pPr>
            <a:r>
              <a:rPr lang="en-US" altLang="ja-JP" dirty="0" smtClean="0"/>
              <a:t>  ※</a:t>
            </a:r>
            <a:r>
              <a:rPr lang="ja-JP" altLang="en-US" dirty="0"/>
              <a:t>設定の</a:t>
            </a:r>
            <a:r>
              <a:rPr lang="ja-JP" altLang="en-US" dirty="0" smtClean="0"/>
              <a:t>保存時には接続可能かの簡易チェックが行われ</a:t>
            </a:r>
            <a:r>
              <a:rPr lang="ja-JP" altLang="en-US" dirty="0"/>
              <a:t>る</a:t>
            </a:r>
            <a:endParaRPr lang="en-US" altLang="ja-JP" dirty="0"/>
          </a:p>
          <a:p>
            <a:endParaRPr lang="en-US" altLang="ja-JP" dirty="0"/>
          </a:p>
          <a:p>
            <a:pPr marL="0" indent="0">
              <a:buNone/>
            </a:pPr>
            <a:endParaRPr lang="en-US" altLang="ja-JP" dirty="0"/>
          </a:p>
          <a:p>
            <a:pPr marL="180000" lvl="1" indent="0">
              <a:buNone/>
            </a:pPr>
            <a:endParaRPr lang="en-US" altLang="ja-JP" dirty="0"/>
          </a:p>
          <a:p>
            <a:pPr lvl="1"/>
            <a:endParaRPr lang="en-US" altLang="ja-JP" dirty="0"/>
          </a:p>
          <a:p>
            <a:pPr lvl="1"/>
            <a:endParaRPr lang="en-US" altLang="ja-JP" dirty="0"/>
          </a:p>
          <a:p>
            <a:pPr lvl="1"/>
            <a:endParaRPr lang="en-US" altLang="ja-JP" dirty="0"/>
          </a:p>
          <a:p>
            <a:pPr lvl="1"/>
            <a:endParaRPr lang="en-US" altLang="ja-JP" dirty="0"/>
          </a:p>
          <a:p>
            <a:pPr marL="180000" lvl="1" indent="0">
              <a:buNone/>
            </a:pPr>
            <a:endParaRPr lang="en-US" altLang="ja-JP" dirty="0">
              <a:solidFill>
                <a:schemeClr val="bg1"/>
              </a:solidFill>
            </a:endParaRPr>
          </a:p>
          <a:p>
            <a:pPr marL="180000" lvl="1" indent="0">
              <a:buNone/>
            </a:pPr>
            <a:endParaRPr lang="en-US" altLang="ja-JP" dirty="0"/>
          </a:p>
          <a:p>
            <a:pPr lvl="1"/>
            <a:endParaRPr lang="en-US" altLang="ja-JP" dirty="0"/>
          </a:p>
          <a:p>
            <a:pPr marL="0" indent="0">
              <a:buNone/>
            </a:pPr>
            <a:endParaRPr kumimoji="1" lang="ja-JP" altLang="en-US" dirty="0"/>
          </a:p>
        </p:txBody>
      </p:sp>
      <p:grpSp>
        <p:nvGrpSpPr>
          <p:cNvPr id="13" name="グループ化 12"/>
          <p:cNvGrpSpPr/>
          <p:nvPr/>
        </p:nvGrpSpPr>
        <p:grpSpPr>
          <a:xfrm>
            <a:off x="839270" y="2996940"/>
            <a:ext cx="4314308" cy="3292778"/>
            <a:chOff x="2103929" y="2988280"/>
            <a:chExt cx="4314308" cy="3292778"/>
          </a:xfrm>
        </p:grpSpPr>
        <p:pic>
          <p:nvPicPr>
            <p:cNvPr id="4" name="図 3"/>
            <p:cNvPicPr>
              <a:picLocks noChangeAspect="1"/>
            </p:cNvPicPr>
            <p:nvPr/>
          </p:nvPicPr>
          <p:blipFill>
            <a:blip r:embed="rId2"/>
            <a:stretch>
              <a:fillRect/>
            </a:stretch>
          </p:blipFill>
          <p:spPr>
            <a:xfrm>
              <a:off x="2103929" y="3401058"/>
              <a:ext cx="4314308" cy="2880000"/>
            </a:xfrm>
            <a:prstGeom prst="rect">
              <a:avLst/>
            </a:prstGeom>
          </p:spPr>
        </p:pic>
        <p:sp>
          <p:nvSpPr>
            <p:cNvPr id="9" name="正方形/長方形 8"/>
            <p:cNvSpPr/>
            <p:nvPr/>
          </p:nvSpPr>
          <p:spPr>
            <a:xfrm>
              <a:off x="2454210" y="2988280"/>
              <a:ext cx="3613746" cy="369332"/>
            </a:xfrm>
            <a:prstGeom prst="rect">
              <a:avLst/>
            </a:prstGeom>
          </p:spPr>
          <p:txBody>
            <a:bodyPr wrap="none">
              <a:spAutoFit/>
            </a:bodyPr>
            <a:lstStyle/>
            <a:p>
              <a:r>
                <a:rPr lang="en-US" altLang="ja-JP" b="1" dirty="0"/>
                <a:t>OASE</a:t>
              </a:r>
              <a:r>
                <a:rPr lang="ja-JP" altLang="en-US" b="1" dirty="0"/>
                <a:t>の「アクション設定」画面</a:t>
              </a:r>
            </a:p>
          </p:txBody>
        </p:sp>
        <p:sp>
          <p:nvSpPr>
            <p:cNvPr id="2" name="角丸四角形 1"/>
            <p:cNvSpPr/>
            <p:nvPr/>
          </p:nvSpPr>
          <p:spPr bwMode="auto">
            <a:xfrm>
              <a:off x="2887072" y="3905128"/>
              <a:ext cx="2736380" cy="986410"/>
            </a:xfrm>
            <a:prstGeom prst="roundRect">
              <a:avLst>
                <a:gd name="adj" fmla="val 3792"/>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graphicFrame>
        <p:nvGraphicFramePr>
          <p:cNvPr id="40" name="表 39"/>
          <p:cNvGraphicFramePr>
            <a:graphicFrameLocks noGrp="1"/>
          </p:cNvGraphicFramePr>
          <p:nvPr>
            <p:extLst>
              <p:ext uri="{D42A27DB-BD31-4B8C-83A1-F6EECF244321}">
                <p14:modId xmlns:p14="http://schemas.microsoft.com/office/powerpoint/2010/main" val="99519749"/>
              </p:ext>
            </p:extLst>
          </p:nvPr>
        </p:nvGraphicFramePr>
        <p:xfrm>
          <a:off x="5807960" y="3408034"/>
          <a:ext cx="4896680" cy="2551866"/>
        </p:xfrm>
        <a:graphic>
          <a:graphicData uri="http://schemas.openxmlformats.org/drawingml/2006/table">
            <a:tbl>
              <a:tblPr firstRow="1" bandRow="1">
                <a:tableStyleId>{5C22544A-7EE6-4342-B048-85BDC9FD1C3A}</a:tableStyleId>
              </a:tblPr>
              <a:tblGrid>
                <a:gridCol w="1252253">
                  <a:extLst>
                    <a:ext uri="{9D8B030D-6E8A-4147-A177-3AD203B41FA5}">
                      <a16:colId xmlns:a16="http://schemas.microsoft.com/office/drawing/2014/main" val="2068615160"/>
                    </a:ext>
                  </a:extLst>
                </a:gridCol>
                <a:gridCol w="3644427">
                  <a:extLst>
                    <a:ext uri="{9D8B030D-6E8A-4147-A177-3AD203B41FA5}">
                      <a16:colId xmlns:a16="http://schemas.microsoft.com/office/drawing/2014/main" val="2185847606"/>
                    </a:ext>
                  </a:extLst>
                </a:gridCol>
              </a:tblGrid>
              <a:tr h="335568">
                <a:tc>
                  <a:txBody>
                    <a:bodyPr/>
                    <a:lstStyle/>
                    <a:p>
                      <a:pPr algn="ctr"/>
                      <a:r>
                        <a:rPr kumimoji="1" lang="ja-JP" altLang="en-US" sz="1200" dirty="0" smtClean="0">
                          <a:latin typeface="+mn-ea"/>
                          <a:ea typeface="+mn-ea"/>
                        </a:rPr>
                        <a:t>項目名</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dirty="0" smtClean="0">
                          <a:latin typeface="+mn-ea"/>
                          <a:ea typeface="+mn-ea"/>
                        </a:rPr>
                        <a:t>設定値</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3940336328"/>
                  </a:ext>
                </a:extLst>
              </a:tr>
              <a:tr h="293183">
                <a:tc>
                  <a:txBody>
                    <a:bodyPr/>
                    <a:lstStyle/>
                    <a:p>
                      <a:r>
                        <a:rPr kumimoji="1" lang="ja-JP" altLang="en-US" sz="1200" dirty="0" smtClean="0">
                          <a:latin typeface="+mn-ea"/>
                          <a:ea typeface="+mn-ea"/>
                        </a:rPr>
                        <a:t>名前</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smtClean="0">
                          <a:latin typeface="+mn-ea"/>
                          <a:ea typeface="+mn-ea"/>
                        </a:rPr>
                        <a:t>ITA</a:t>
                      </a:r>
                      <a:r>
                        <a:rPr kumimoji="1" lang="ja-JP" altLang="en-US" sz="1200" dirty="0" smtClean="0">
                          <a:latin typeface="+mn-ea"/>
                          <a:ea typeface="+mn-ea"/>
                        </a:rPr>
                        <a:t>の環境名など</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07935678"/>
                  </a:ext>
                </a:extLst>
              </a:tr>
              <a:tr h="293183">
                <a:tc>
                  <a:txBody>
                    <a:bodyPr/>
                    <a:lstStyle/>
                    <a:p>
                      <a:r>
                        <a:rPr kumimoji="1" lang="ja-JP" altLang="en-US" sz="1200" dirty="0" smtClean="0">
                          <a:latin typeface="+mn-ea"/>
                          <a:ea typeface="+mn-ea"/>
                        </a:rPr>
                        <a:t>バージョン</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smtClean="0">
                          <a:latin typeface="+mn-ea"/>
                          <a:ea typeface="+mn-ea"/>
                        </a:rPr>
                        <a:t>ITA</a:t>
                      </a:r>
                      <a:r>
                        <a:rPr kumimoji="1" lang="ja-JP" altLang="en-US" sz="1200" dirty="0" smtClean="0">
                          <a:latin typeface="+mn-ea"/>
                          <a:ea typeface="+mn-ea"/>
                        </a:rPr>
                        <a:t>のバージョンを選択</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227713"/>
                  </a:ext>
                </a:extLst>
              </a:tr>
              <a:tr h="293183">
                <a:tc>
                  <a:txBody>
                    <a:bodyPr/>
                    <a:lstStyle/>
                    <a:p>
                      <a:r>
                        <a:rPr kumimoji="1" lang="ja-JP" altLang="en-US" sz="1200" dirty="0" smtClean="0">
                          <a:latin typeface="+mn-ea"/>
                          <a:ea typeface="+mn-ea"/>
                        </a:rPr>
                        <a:t>プロトコル</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smtClean="0">
                          <a:latin typeface="+mn-ea"/>
                          <a:ea typeface="+mn-ea"/>
                        </a:rPr>
                        <a:t>ITA</a:t>
                      </a:r>
                      <a:r>
                        <a:rPr kumimoji="1" lang="ja-JP" altLang="en-US" sz="1200" dirty="0" smtClean="0">
                          <a:latin typeface="+mn-ea"/>
                          <a:ea typeface="+mn-ea"/>
                        </a:rPr>
                        <a:t>の</a:t>
                      </a:r>
                      <a:r>
                        <a:rPr kumimoji="1" lang="en-US" altLang="ja-JP" sz="1200" dirty="0" smtClean="0">
                          <a:latin typeface="+mn-ea"/>
                          <a:ea typeface="+mn-ea"/>
                        </a:rPr>
                        <a:t>API</a:t>
                      </a:r>
                      <a:r>
                        <a:rPr kumimoji="1" lang="ja-JP" altLang="en-US" sz="1200" dirty="0" smtClean="0">
                          <a:latin typeface="+mn-ea"/>
                          <a:ea typeface="+mn-ea"/>
                        </a:rPr>
                        <a:t>にアクセスのためのプロトコルを選択</a:t>
                      </a:r>
                      <a:endParaRPr kumimoji="1" lang="en-US" altLang="ja-JP" sz="1200" dirty="0" smtClean="0">
                        <a:latin typeface="+mn-ea"/>
                        <a:ea typeface="+mn-ea"/>
                      </a:endParaRPr>
                    </a:p>
                    <a:p>
                      <a:r>
                        <a:rPr kumimoji="1" lang="en-US" altLang="ja-JP" sz="1200" dirty="0" smtClean="0">
                          <a:latin typeface="+mn-ea"/>
                          <a:ea typeface="+mn-ea"/>
                        </a:rPr>
                        <a:t>(http or https)</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8915487"/>
                  </a:ext>
                </a:extLst>
              </a:tr>
              <a:tr h="293183">
                <a:tc>
                  <a:txBody>
                    <a:bodyPr/>
                    <a:lstStyle/>
                    <a:p>
                      <a:r>
                        <a:rPr kumimoji="1" lang="ja-JP" altLang="en-US" sz="1200" dirty="0" smtClean="0">
                          <a:latin typeface="+mn-ea"/>
                          <a:ea typeface="+mn-ea"/>
                        </a:rPr>
                        <a:t>ホスト</a:t>
                      </a:r>
                      <a:r>
                        <a:rPr kumimoji="1" lang="en-US" altLang="ja-JP" sz="1200" dirty="0" smtClean="0">
                          <a:latin typeface="+mn-ea"/>
                          <a:ea typeface="+mn-ea"/>
                        </a:rPr>
                        <a:t>/IP</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smtClean="0">
                          <a:latin typeface="+mn-ea"/>
                          <a:ea typeface="+mn-ea"/>
                        </a:rPr>
                        <a:t>ITA</a:t>
                      </a:r>
                      <a:r>
                        <a:rPr kumimoji="1" lang="ja-JP" altLang="en-US" sz="1200" dirty="0" smtClean="0">
                          <a:latin typeface="+mn-ea"/>
                          <a:ea typeface="+mn-ea"/>
                        </a:rPr>
                        <a:t>のホスト名 </a:t>
                      </a:r>
                      <a:r>
                        <a:rPr kumimoji="1" lang="en-US" altLang="ja-JP" sz="1200" dirty="0" smtClean="0">
                          <a:latin typeface="+mn-ea"/>
                          <a:ea typeface="+mn-ea"/>
                        </a:rPr>
                        <a:t>or IP</a:t>
                      </a:r>
                      <a:r>
                        <a:rPr kumimoji="1" lang="ja-JP" altLang="en-US" sz="1200" dirty="0" smtClean="0">
                          <a:latin typeface="+mn-ea"/>
                          <a:ea typeface="+mn-ea"/>
                        </a:rPr>
                        <a:t>アドレスを入力</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755116"/>
                  </a:ext>
                </a:extLst>
              </a:tr>
              <a:tr h="293183">
                <a:tc>
                  <a:txBody>
                    <a:bodyPr/>
                    <a:lstStyle/>
                    <a:p>
                      <a:r>
                        <a:rPr kumimoji="1" lang="ja-JP" altLang="en-US" sz="1200" dirty="0" smtClean="0">
                          <a:latin typeface="+mn-ea"/>
                          <a:ea typeface="+mn-ea"/>
                        </a:rPr>
                        <a:t>ポート</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smtClean="0">
                          <a:latin typeface="+mn-ea"/>
                          <a:ea typeface="+mn-ea"/>
                        </a:rPr>
                        <a:t>ITA</a:t>
                      </a:r>
                      <a:r>
                        <a:rPr kumimoji="1" lang="ja-JP" altLang="en-US" sz="1200" dirty="0" smtClean="0">
                          <a:latin typeface="+mn-ea"/>
                          <a:ea typeface="+mn-ea"/>
                        </a:rPr>
                        <a:t>の</a:t>
                      </a:r>
                      <a:r>
                        <a:rPr kumimoji="1" lang="en-US" altLang="ja-JP" sz="1200" dirty="0" smtClean="0">
                          <a:latin typeface="+mn-ea"/>
                          <a:ea typeface="+mn-ea"/>
                        </a:rPr>
                        <a:t>API</a:t>
                      </a:r>
                      <a:r>
                        <a:rPr kumimoji="1" lang="ja-JP" altLang="en-US" sz="1200" dirty="0" smtClean="0">
                          <a:latin typeface="+mn-ea"/>
                          <a:ea typeface="+mn-ea"/>
                        </a:rPr>
                        <a:t>接続に使用するポート番号を入力</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96260077"/>
                  </a:ext>
                </a:extLst>
              </a:tr>
              <a:tr h="293183">
                <a:tc>
                  <a:txBody>
                    <a:bodyPr/>
                    <a:lstStyle/>
                    <a:p>
                      <a:r>
                        <a:rPr kumimoji="1" lang="ja-JP" altLang="en-US" sz="1200" dirty="0" smtClean="0">
                          <a:latin typeface="+mn-ea"/>
                          <a:ea typeface="+mn-ea"/>
                        </a:rPr>
                        <a:t>ユーザ名</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smtClean="0">
                          <a:latin typeface="+mn-ea"/>
                          <a:ea typeface="+mn-ea"/>
                        </a:rPr>
                        <a:t>ITA</a:t>
                      </a:r>
                      <a:r>
                        <a:rPr kumimoji="1" lang="ja-JP" altLang="en-US" sz="1200" dirty="0" smtClean="0">
                          <a:latin typeface="+mn-ea"/>
                          <a:ea typeface="+mn-ea"/>
                        </a:rPr>
                        <a:t>の</a:t>
                      </a:r>
                      <a:r>
                        <a:rPr kumimoji="1" lang="en-US" altLang="ja-JP" sz="1200" dirty="0" smtClean="0">
                          <a:latin typeface="+mn-ea"/>
                          <a:ea typeface="+mn-ea"/>
                        </a:rPr>
                        <a:t>API</a:t>
                      </a:r>
                      <a:r>
                        <a:rPr kumimoji="1" lang="ja-JP" altLang="en-US" sz="1200" dirty="0" smtClean="0">
                          <a:latin typeface="+mn-ea"/>
                          <a:ea typeface="+mn-ea"/>
                        </a:rPr>
                        <a:t>利用時のユーザ名を入力</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0525123"/>
                  </a:ext>
                </a:extLst>
              </a:tr>
              <a:tr h="293183">
                <a:tc>
                  <a:txBody>
                    <a:bodyPr/>
                    <a:lstStyle/>
                    <a:p>
                      <a:r>
                        <a:rPr kumimoji="1" lang="ja-JP" altLang="en-US" sz="1200" dirty="0" smtClean="0">
                          <a:latin typeface="+mn-ea"/>
                          <a:ea typeface="+mn-ea"/>
                        </a:rPr>
                        <a:t>パスワード</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上記ユーザのパスワードを入力</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761374664"/>
                  </a:ext>
                </a:extLst>
              </a:tr>
            </a:tbl>
          </a:graphicData>
        </a:graphic>
      </p:graphicFrame>
    </p:spTree>
    <p:extLst>
      <p:ext uri="{BB962C8B-B14F-4D97-AF65-F5344CB8AC3E}">
        <p14:creationId xmlns:p14="http://schemas.microsoft.com/office/powerpoint/2010/main" val="34111512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1/6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577530209"/>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事前設定フロー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rgbClr val="FF0000"/>
                </a:solidFill>
                <a:latin typeface="+mn-ea"/>
              </a:rPr>
              <a:t>2.4</a:t>
            </a:r>
            <a:r>
              <a:rPr kumimoji="1" lang="ja-JP" altLang="en-US" b="1" dirty="0" smtClean="0">
                <a:solidFill>
                  <a:srgbClr val="FF0000"/>
                </a:solidFill>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FF0000"/>
                </a:solidFill>
                <a:latin typeface="+mn-ea"/>
              </a:rPr>
              <a:t>ディシジョンテーブル</a:t>
            </a:r>
            <a:endParaRPr kumimoji="1" lang="ja-JP" altLang="en-US" b="1" dirty="0" smtClean="0">
              <a:solidFill>
                <a:srgbClr val="FF000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smtClean="0">
                <a:solidFill>
                  <a:sysClr val="windowText" lastClr="000000"/>
                </a:solidFill>
                <a:latin typeface="+mn-ea"/>
              </a:rPr>
              <a:t>設定 </a:t>
            </a:r>
            <a:r>
              <a:rPr kumimoji="1" lang="en-US" altLang="ja-JP" b="1" smtClean="0">
                <a:solidFill>
                  <a:sysClr val="windowText" lastClr="000000"/>
                </a:solidFill>
                <a:latin typeface="+mn-ea"/>
              </a:rPr>
              <a:t>[</a:t>
            </a:r>
            <a:r>
              <a:rPr lang="ja-JP" altLang="en-US" b="1" smtClean="0">
                <a:solidFill>
                  <a:sysClr val="windowText" lastClr="000000"/>
                </a:solidFill>
                <a:latin typeface="+mn-ea"/>
              </a:rPr>
              <a:t>登録情報</a:t>
            </a:r>
            <a:r>
              <a:rPr kumimoji="1" lang="en-US" altLang="ja-JP" b="1"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a:t>
            </a:r>
            <a:r>
              <a:rPr lang="ja-JP" altLang="en-US" b="1" dirty="0">
                <a:solidFill>
                  <a:srgbClr val="002060"/>
                </a:solidFill>
                <a:latin typeface="+mn-ea"/>
              </a:rPr>
              <a:t>テーブル</a:t>
            </a:r>
            <a:endParaRPr kumimoji="1" lang="ja-JP" altLang="en-US" b="1" dirty="0" smtClean="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9601930" y="1281400"/>
            <a:ext cx="149731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002060"/>
                </a:solidFill>
                <a:latin typeface="+mn-ea"/>
              </a:rPr>
              <a:t>システム</a:t>
            </a: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FF0000"/>
                </a:solidFill>
                <a:latin typeface="+mn-ea"/>
              </a:rPr>
              <a:t>ルール</a:t>
            </a:r>
          </a:p>
        </p:txBody>
      </p:sp>
      <p:sp>
        <p:nvSpPr>
          <p:cNvPr id="27" name="フリーフォーム 26"/>
          <p:cNvSpPr/>
          <p:nvPr/>
        </p:nvSpPr>
        <p:spPr bwMode="auto">
          <a:xfrm>
            <a:off x="623240" y="4956978"/>
            <a:ext cx="10476000" cy="1417366"/>
          </a:xfrm>
          <a:custGeom>
            <a:avLst/>
            <a:gdLst>
              <a:gd name="connsiteX0" fmla="*/ 0 w 10476000"/>
              <a:gd name="connsiteY0" fmla="*/ 0 h 1417366"/>
              <a:gd name="connsiteX1" fmla="*/ 8978690 w 10476000"/>
              <a:gd name="connsiteY1" fmla="*/ 0 h 1417366"/>
              <a:gd name="connsiteX2" fmla="*/ 10476000 w 10476000"/>
              <a:gd name="connsiteY2" fmla="*/ 0 h 1417366"/>
              <a:gd name="connsiteX3" fmla="*/ 10476000 w 10476000"/>
              <a:gd name="connsiteY3" fmla="*/ 687444 h 1417366"/>
              <a:gd name="connsiteX4" fmla="*/ 10476000 w 10476000"/>
              <a:gd name="connsiteY4" fmla="*/ 1417366 h 1417366"/>
              <a:gd name="connsiteX5" fmla="*/ 8978690 w 10476000"/>
              <a:gd name="connsiteY5" fmla="*/ 1417366 h 1417366"/>
              <a:gd name="connsiteX6" fmla="*/ 8978690 w 10476000"/>
              <a:gd name="connsiteY6" fmla="*/ 687444 h 1417366"/>
              <a:gd name="connsiteX7" fmla="*/ 0 w 10476000"/>
              <a:gd name="connsiteY7" fmla="*/ 687444 h 141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000" h="1417366">
                <a:moveTo>
                  <a:pt x="0" y="0"/>
                </a:moveTo>
                <a:lnTo>
                  <a:pt x="8978690" y="0"/>
                </a:lnTo>
                <a:lnTo>
                  <a:pt x="10476000" y="0"/>
                </a:lnTo>
                <a:lnTo>
                  <a:pt x="10476000" y="687444"/>
                </a:lnTo>
                <a:lnTo>
                  <a:pt x="10476000" y="1417366"/>
                </a:lnTo>
                <a:lnTo>
                  <a:pt x="8978690" y="1417366"/>
                </a:lnTo>
                <a:lnTo>
                  <a:pt x="8978690" y="687444"/>
                </a:lnTo>
                <a:lnTo>
                  <a:pt x="0" y="687444"/>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2626788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2/6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ディシジョンテーブルについて</a:t>
            </a:r>
            <a:endParaRPr lang="en-US" altLang="ja-JP" dirty="0"/>
          </a:p>
          <a:p>
            <a:pPr lvl="1"/>
            <a:endParaRPr lang="en-US" altLang="ja-JP" dirty="0"/>
          </a:p>
          <a:p>
            <a:pPr lvl="1"/>
            <a:r>
              <a:rPr lang="en-US" altLang="ja-JP" dirty="0"/>
              <a:t>OASE</a:t>
            </a:r>
            <a:r>
              <a:rPr lang="ja-JP" altLang="en-US" dirty="0"/>
              <a:t>はディシジョンテーブルを内包している</a:t>
            </a:r>
            <a:endParaRPr lang="en-US" altLang="ja-JP" dirty="0"/>
          </a:p>
          <a:p>
            <a:pPr lvl="2"/>
            <a:r>
              <a:rPr lang="ja-JP" altLang="en-US" dirty="0"/>
              <a:t>ディシジョンテーブル：ルールリスト</a:t>
            </a:r>
            <a:endParaRPr lang="en-US" altLang="ja-JP" dirty="0"/>
          </a:p>
          <a:p>
            <a:pPr lvl="2"/>
            <a:r>
              <a:rPr lang="ja-JP" altLang="en-US" dirty="0"/>
              <a:t>ルール：ディシジョンテーブルの</a:t>
            </a:r>
            <a:r>
              <a:rPr lang="en-US" altLang="ja-JP" dirty="0"/>
              <a:t>1</a:t>
            </a:r>
            <a:r>
              <a:rPr lang="ja-JP" altLang="en-US" dirty="0"/>
              <a:t>行ごとに定義したもの</a:t>
            </a:r>
            <a:endParaRPr lang="en-US" altLang="ja-JP" dirty="0"/>
          </a:p>
          <a:p>
            <a:pPr lvl="2"/>
            <a:r>
              <a:rPr lang="ja-JP" altLang="en-US" dirty="0"/>
              <a:t>ルールエンジン：事前に登録されたルールに則り判断を行うもの</a:t>
            </a: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lvl="1"/>
            <a:r>
              <a:rPr lang="ja-JP" altLang="en-US" dirty="0"/>
              <a:t>以下はルールの例であり、ディシジョンテーブルでこれらを定義することができる</a:t>
            </a:r>
            <a:endParaRPr lang="en-US" altLang="ja-JP" dirty="0"/>
          </a:p>
          <a:p>
            <a:pPr lvl="3"/>
            <a:r>
              <a:rPr lang="ja-JP" altLang="en-US" dirty="0"/>
              <a:t>アラートレベル「</a:t>
            </a:r>
            <a:r>
              <a:rPr lang="en-US" altLang="ja-JP" dirty="0"/>
              <a:t>Error</a:t>
            </a:r>
            <a:r>
              <a:rPr lang="ja-JP" altLang="en-US" dirty="0"/>
              <a:t>」、かつ、対象「</a:t>
            </a:r>
            <a:r>
              <a:rPr lang="en-US" altLang="ja-JP" dirty="0"/>
              <a:t>HDD</a:t>
            </a:r>
            <a:r>
              <a:rPr lang="ja-JP" altLang="en-US" dirty="0"/>
              <a:t>」を含むメッセージを受け取った場合、アクション</a:t>
            </a:r>
            <a:r>
              <a:rPr lang="en-US" altLang="ja-JP" dirty="0"/>
              <a:t>A</a:t>
            </a:r>
            <a:r>
              <a:rPr lang="ja-JP" altLang="en-US" dirty="0"/>
              <a:t>を実行</a:t>
            </a:r>
            <a:endParaRPr lang="en-US" altLang="ja-JP" dirty="0"/>
          </a:p>
          <a:p>
            <a:pPr lvl="3"/>
            <a:r>
              <a:rPr lang="ja-JP" altLang="en-US" dirty="0"/>
              <a:t>アラートレベル「</a:t>
            </a:r>
            <a:r>
              <a:rPr lang="en-US" altLang="ja-JP" dirty="0"/>
              <a:t>Warning</a:t>
            </a:r>
            <a:r>
              <a:rPr lang="ja-JP" altLang="en-US" dirty="0"/>
              <a:t>」、かつ、対象「</a:t>
            </a:r>
            <a:r>
              <a:rPr lang="en-US" altLang="ja-JP" dirty="0"/>
              <a:t>CPU</a:t>
            </a:r>
            <a:r>
              <a:rPr lang="ja-JP" altLang="en-US" dirty="0"/>
              <a:t>」を含むメッセージを受け取った場合、アクション</a:t>
            </a:r>
            <a:r>
              <a:rPr lang="en-US" altLang="ja-JP" dirty="0"/>
              <a:t>B</a:t>
            </a:r>
            <a:r>
              <a:rPr lang="ja-JP" altLang="en-US" dirty="0"/>
              <a:t>を実行</a:t>
            </a:r>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227685126"/>
              </p:ext>
            </p:extLst>
          </p:nvPr>
        </p:nvGraphicFramePr>
        <p:xfrm>
          <a:off x="984000" y="2851195"/>
          <a:ext cx="10224000" cy="2284870"/>
        </p:xfrm>
        <a:graphic>
          <a:graphicData uri="http://schemas.openxmlformats.org/drawingml/2006/table">
            <a:tbl>
              <a:tblPr firstRow="1" bandRow="1">
                <a:tableStyleId>{5C22544A-7EE6-4342-B048-85BDC9FD1C3A}</a:tableStyleId>
              </a:tblPr>
              <a:tblGrid>
                <a:gridCol w="1044000">
                  <a:extLst>
                    <a:ext uri="{9D8B030D-6E8A-4147-A177-3AD203B41FA5}">
                      <a16:colId xmlns:a16="http://schemas.microsoft.com/office/drawing/2014/main" val="3858504258"/>
                    </a:ext>
                  </a:extLst>
                </a:gridCol>
                <a:gridCol w="3060000">
                  <a:extLst>
                    <a:ext uri="{9D8B030D-6E8A-4147-A177-3AD203B41FA5}">
                      <a16:colId xmlns:a16="http://schemas.microsoft.com/office/drawing/2014/main" val="393151939"/>
                    </a:ext>
                  </a:extLst>
                </a:gridCol>
                <a:gridCol w="3060000">
                  <a:extLst>
                    <a:ext uri="{9D8B030D-6E8A-4147-A177-3AD203B41FA5}">
                      <a16:colId xmlns:a16="http://schemas.microsoft.com/office/drawing/2014/main" val="368185662"/>
                    </a:ext>
                  </a:extLst>
                </a:gridCol>
                <a:gridCol w="3060000">
                  <a:extLst>
                    <a:ext uri="{9D8B030D-6E8A-4147-A177-3AD203B41FA5}">
                      <a16:colId xmlns:a16="http://schemas.microsoft.com/office/drawing/2014/main" val="3450260099"/>
                    </a:ext>
                  </a:extLst>
                </a:gridCol>
              </a:tblGrid>
              <a:tr h="289765">
                <a:tc>
                  <a:txBody>
                    <a:bodyPr/>
                    <a:lstStyle/>
                    <a:p>
                      <a:pPr algn="ctr"/>
                      <a:r>
                        <a:rPr kumimoji="1" lang="ja-JP" altLang="en-US" sz="1400" b="1" dirty="0" smtClean="0">
                          <a:solidFill>
                            <a:schemeClr val="bg1"/>
                          </a:solidFill>
                          <a:latin typeface="+mn-ea"/>
                          <a:ea typeface="+mn-ea"/>
                        </a:rPr>
                        <a:t>フロー</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リクエスト</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ルールマッチング</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アクション</a:t>
                      </a:r>
                      <a:endParaRPr kumimoji="1" lang="ja-JP" altLang="en-US" sz="1400" b="1" dirty="0">
                        <a:solidFill>
                          <a:schemeClr val="bg1"/>
                        </a:solidFill>
                        <a:latin typeface="+mn-ea"/>
                        <a:ea typeface="+mn-ea"/>
                      </a:endParaRPr>
                    </a:p>
                  </a:txBody>
                  <a:tcPr anchor="ctr">
                    <a:solidFill>
                      <a:srgbClr val="002060"/>
                    </a:solidFill>
                  </a:tcPr>
                </a:tc>
                <a:extLst>
                  <a:ext uri="{0D108BD9-81ED-4DB2-BD59-A6C34878D82A}">
                    <a16:rowId xmlns:a16="http://schemas.microsoft.com/office/drawing/2014/main" val="1869865517"/>
                  </a:ext>
                </a:extLst>
              </a:tr>
              <a:tr h="1476000">
                <a:tc>
                  <a:txBody>
                    <a:bodyPr/>
                    <a:lstStyle/>
                    <a:p>
                      <a:pPr algn="ctr"/>
                      <a:r>
                        <a:rPr kumimoji="1" lang="ja-JP" altLang="en-US" sz="1400" b="1" dirty="0" smtClean="0">
                          <a:solidFill>
                            <a:schemeClr val="bg1"/>
                          </a:solidFill>
                          <a:latin typeface="+mn-ea"/>
                          <a:ea typeface="+mn-ea"/>
                        </a:rPr>
                        <a:t>イメージ</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endParaRPr kumimoji="1" lang="ja-JP" altLang="en-US" sz="1400" dirty="0">
                        <a:latin typeface="+mn-ea"/>
                        <a:ea typeface="+mn-ea"/>
                      </a:endParaRPr>
                    </a:p>
                  </a:txBody>
                  <a:tcPr anchor="ctr">
                    <a:solidFill>
                      <a:srgbClr val="11AFB2">
                        <a:alpha val="25000"/>
                      </a:srgbClr>
                    </a:solidFill>
                  </a:tcPr>
                </a:tc>
                <a:tc>
                  <a:txBody>
                    <a:bodyPr/>
                    <a:lstStyle/>
                    <a:p>
                      <a:pPr algn="ctr"/>
                      <a:endParaRPr kumimoji="1" lang="ja-JP" altLang="en-US" sz="1400" dirty="0">
                        <a:latin typeface="+mn-ea"/>
                        <a:ea typeface="+mn-ea"/>
                      </a:endParaRPr>
                    </a:p>
                  </a:txBody>
                  <a:tcPr anchor="ctr">
                    <a:solidFill>
                      <a:srgbClr val="11AFB2">
                        <a:alpha val="25000"/>
                      </a:srgbClr>
                    </a:solidFill>
                  </a:tcPr>
                </a:tc>
                <a:tc>
                  <a:txBody>
                    <a:bodyPr/>
                    <a:lstStyle/>
                    <a:p>
                      <a:pPr algn="ctr"/>
                      <a:endParaRPr kumimoji="1" lang="ja-JP" altLang="en-US" sz="1400" dirty="0">
                        <a:latin typeface="+mn-ea"/>
                        <a:ea typeface="+mn-ea"/>
                      </a:endParaRPr>
                    </a:p>
                  </a:txBody>
                  <a:tcPr anchor="ctr">
                    <a:solidFill>
                      <a:srgbClr val="11AFB2">
                        <a:alpha val="25000"/>
                      </a:srgbClr>
                    </a:solidFill>
                  </a:tcPr>
                </a:tc>
                <a:extLst>
                  <a:ext uri="{0D108BD9-81ED-4DB2-BD59-A6C34878D82A}">
                    <a16:rowId xmlns:a16="http://schemas.microsoft.com/office/drawing/2014/main" val="1942711917"/>
                  </a:ext>
                </a:extLst>
              </a:tr>
              <a:tr h="504070">
                <a:tc>
                  <a:txBody>
                    <a:bodyPr/>
                    <a:lstStyle/>
                    <a:p>
                      <a:pPr algn="ctr"/>
                      <a:r>
                        <a:rPr kumimoji="1" lang="ja-JP" altLang="en-US" sz="1400" b="1" dirty="0" smtClean="0">
                          <a:solidFill>
                            <a:schemeClr val="bg1"/>
                          </a:solidFill>
                          <a:latin typeface="+mn-ea"/>
                          <a:ea typeface="+mn-ea"/>
                        </a:rPr>
                        <a:t>例</a:t>
                      </a:r>
                      <a:endParaRPr kumimoji="1" lang="ja-JP" altLang="en-US" sz="1400" b="1" dirty="0">
                        <a:solidFill>
                          <a:schemeClr val="bg1"/>
                        </a:solidFill>
                        <a:latin typeface="+mn-ea"/>
                        <a:ea typeface="+mn-ea"/>
                      </a:endParaRPr>
                    </a:p>
                  </a:txBody>
                  <a:tcPr vert="eaVert" anchor="ctr">
                    <a:solidFill>
                      <a:srgbClr val="002060"/>
                    </a:solidFill>
                  </a:tcPr>
                </a:tc>
                <a:tc>
                  <a:txBody>
                    <a:bodyPr/>
                    <a:lstStyle/>
                    <a:p>
                      <a:pPr algn="ctr"/>
                      <a:r>
                        <a:rPr kumimoji="1" lang="ja-JP" altLang="en-US" sz="1200" dirty="0" smtClean="0">
                          <a:latin typeface="+mn-ea"/>
                          <a:ea typeface="+mn-ea"/>
                        </a:rPr>
                        <a:t>システムからアラートが上がる</a:t>
                      </a:r>
                      <a:endParaRPr kumimoji="1" lang="en-US" altLang="ja-JP" sz="1200" dirty="0" smtClean="0">
                        <a:latin typeface="+mn-ea"/>
                        <a:ea typeface="+mn-ea"/>
                      </a:endParaRPr>
                    </a:p>
                  </a:txBody>
                  <a:tcPr anchor="ctr">
                    <a:solidFill>
                      <a:srgbClr val="11AFB2">
                        <a:alpha val="25000"/>
                      </a:srgbClr>
                    </a:solidFill>
                  </a:tcPr>
                </a:tc>
                <a:tc>
                  <a:txBody>
                    <a:bodyPr/>
                    <a:lstStyle/>
                    <a:p>
                      <a:pPr algn="ctr"/>
                      <a:r>
                        <a:rPr kumimoji="1" lang="ja-JP" altLang="en-US" sz="1200" dirty="0" smtClean="0">
                          <a:latin typeface="+mn-ea"/>
                          <a:ea typeface="+mn-ea"/>
                        </a:rPr>
                        <a:t>どのルールにマッチするか判定する</a:t>
                      </a:r>
                      <a:endParaRPr kumimoji="1" lang="en-US" altLang="ja-JP" sz="1200" dirty="0" smtClean="0">
                        <a:latin typeface="+mn-ea"/>
                        <a:ea typeface="+mn-ea"/>
                      </a:endParaRPr>
                    </a:p>
                  </a:txBody>
                  <a:tcPr anchor="ctr">
                    <a:solidFill>
                      <a:srgbClr val="11AFB2">
                        <a:alpha val="25000"/>
                      </a:srgbClr>
                    </a:solidFill>
                  </a:tcPr>
                </a:tc>
                <a:tc>
                  <a:txBody>
                    <a:bodyPr/>
                    <a:lstStyle/>
                    <a:p>
                      <a:pPr algn="ctr"/>
                      <a:r>
                        <a:rPr kumimoji="1" lang="ja-JP" altLang="en-US" sz="1200" dirty="0" smtClean="0">
                          <a:latin typeface="+mn-ea"/>
                          <a:ea typeface="+mn-ea"/>
                        </a:rPr>
                        <a:t>事前に登録したルールに則り</a:t>
                      </a:r>
                      <a:endParaRPr kumimoji="1" lang="en-US" altLang="ja-JP" sz="1200" dirty="0" smtClean="0">
                        <a:latin typeface="+mn-ea"/>
                        <a:ea typeface="+mn-ea"/>
                      </a:endParaRPr>
                    </a:p>
                    <a:p>
                      <a:pPr algn="ctr"/>
                      <a:r>
                        <a:rPr kumimoji="1" lang="ja-JP" altLang="en-US" sz="1200" dirty="0" smtClean="0">
                          <a:latin typeface="+mn-ea"/>
                          <a:ea typeface="+mn-ea"/>
                        </a:rPr>
                        <a:t>アクションが実行される</a:t>
                      </a:r>
                      <a:endParaRPr kumimoji="1" lang="ja-JP" altLang="en-US" sz="1200" dirty="0">
                        <a:latin typeface="+mn-ea"/>
                        <a:ea typeface="+mn-ea"/>
                      </a:endParaRPr>
                    </a:p>
                  </a:txBody>
                  <a:tcPr anchor="ctr">
                    <a:solidFill>
                      <a:srgbClr val="11AFB2">
                        <a:alpha val="25000"/>
                      </a:srgbClr>
                    </a:solidFill>
                  </a:tcPr>
                </a:tc>
                <a:extLst>
                  <a:ext uri="{0D108BD9-81ED-4DB2-BD59-A6C34878D82A}">
                    <a16:rowId xmlns:a16="http://schemas.microsoft.com/office/drawing/2014/main" val="328377864"/>
                  </a:ext>
                </a:extLst>
              </a:tr>
            </a:tbl>
          </a:graphicData>
        </a:graphic>
      </p:graphicFrame>
      <p:grpSp>
        <p:nvGrpSpPr>
          <p:cNvPr id="2" name="グループ化 1"/>
          <p:cNvGrpSpPr/>
          <p:nvPr/>
        </p:nvGrpSpPr>
        <p:grpSpPr>
          <a:xfrm>
            <a:off x="2310756" y="3230611"/>
            <a:ext cx="8681924" cy="1350375"/>
            <a:chOff x="1914336" y="3230611"/>
            <a:chExt cx="8681924" cy="1350375"/>
          </a:xfrm>
        </p:grpSpPr>
        <p:sp>
          <p:nvSpPr>
            <p:cNvPr id="5" name="正方形/長方形 4"/>
            <p:cNvSpPr/>
            <p:nvPr/>
          </p:nvSpPr>
          <p:spPr bwMode="auto">
            <a:xfrm>
              <a:off x="1914336" y="3230611"/>
              <a:ext cx="2628000" cy="1332000"/>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b="1" dirty="0">
                  <a:solidFill>
                    <a:srgbClr val="002060"/>
                  </a:solidFill>
                  <a:latin typeface="+mn-ea"/>
                </a:rPr>
                <a:t>メッセージ</a:t>
              </a:r>
              <a:endParaRPr kumimoji="1" lang="ja-JP" altLang="en-US" sz="1600" b="1" dirty="0" smtClean="0">
                <a:solidFill>
                  <a:srgbClr val="002060"/>
                </a:solidFill>
                <a:latin typeface="+mn-ea"/>
              </a:endParaRPr>
            </a:p>
          </p:txBody>
        </p:sp>
        <p:sp>
          <p:nvSpPr>
            <p:cNvPr id="8" name="メモ 7"/>
            <p:cNvSpPr/>
            <p:nvPr/>
          </p:nvSpPr>
          <p:spPr bwMode="auto">
            <a:xfrm>
              <a:off x="2303378" y="3619355"/>
              <a:ext cx="1451932" cy="312987"/>
            </a:xfrm>
            <a:prstGeom prst="foldedCorner">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en-US" altLang="ja-JP" sz="1100" b="1" dirty="0" smtClean="0">
                  <a:latin typeface="+mn-ea"/>
                </a:rPr>
                <a:t>[</a:t>
              </a:r>
              <a:r>
                <a:rPr lang="en-US" altLang="ja-JP" sz="1100" b="1" dirty="0" smtClean="0">
                  <a:latin typeface="+mn-ea"/>
                </a:rPr>
                <a:t>Erro</a:t>
              </a:r>
              <a:r>
                <a:rPr lang="en-US" altLang="ja-JP" sz="1100" b="1" dirty="0">
                  <a:latin typeface="+mn-ea"/>
                </a:rPr>
                <a:t>r</a:t>
              </a:r>
              <a:r>
                <a:rPr kumimoji="1" lang="en-US" altLang="ja-JP" sz="1100" b="1" dirty="0" smtClean="0">
                  <a:latin typeface="+mn-ea"/>
                </a:rPr>
                <a:t>]</a:t>
              </a:r>
              <a:r>
                <a:rPr kumimoji="1" lang="ja-JP" altLang="en-US" sz="1100" b="1" dirty="0" smtClean="0">
                  <a:latin typeface="+mn-ea"/>
                </a:rPr>
                <a:t> </a:t>
              </a:r>
              <a:r>
                <a:rPr lang="en-US" altLang="ja-JP" sz="1100" b="1" dirty="0">
                  <a:latin typeface="+mn-ea"/>
                </a:rPr>
                <a:t>D</a:t>
              </a:r>
              <a:r>
                <a:rPr lang="en-US" altLang="ja-JP" sz="1100" b="1" dirty="0" smtClean="0">
                  <a:latin typeface="+mn-ea"/>
                </a:rPr>
                <a:t>isk</a:t>
              </a:r>
              <a:r>
                <a:rPr kumimoji="1" lang="ja-JP" altLang="en-US" sz="1100" b="1" dirty="0" smtClean="0">
                  <a:latin typeface="+mn-ea"/>
                </a:rPr>
                <a:t> </a:t>
              </a:r>
              <a:r>
                <a:rPr kumimoji="1" lang="en-US" altLang="ja-JP" sz="1100" b="1" dirty="0" smtClean="0">
                  <a:latin typeface="+mn-ea"/>
                </a:rPr>
                <a:t>0%...</a:t>
              </a:r>
              <a:endParaRPr kumimoji="1" lang="ja-JP" altLang="en-US" sz="1100" b="1" dirty="0" smtClean="0">
                <a:latin typeface="+mn-ea"/>
              </a:endParaRPr>
            </a:p>
          </p:txBody>
        </p:sp>
        <p:sp>
          <p:nvSpPr>
            <p:cNvPr id="9" name="メモ 8"/>
            <p:cNvSpPr/>
            <p:nvPr/>
          </p:nvSpPr>
          <p:spPr bwMode="auto">
            <a:xfrm>
              <a:off x="2531380" y="3860124"/>
              <a:ext cx="1728000" cy="312987"/>
            </a:xfrm>
            <a:prstGeom prst="foldedCorner">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en-US" altLang="ja-JP" sz="1100" b="1" dirty="0" smtClean="0">
                  <a:latin typeface="+mn-ea"/>
                </a:rPr>
                <a:t>[Warning]</a:t>
              </a:r>
              <a:r>
                <a:rPr kumimoji="1" lang="ja-JP" altLang="en-US" sz="1100" b="1" dirty="0" smtClean="0">
                  <a:latin typeface="+mn-ea"/>
                </a:rPr>
                <a:t> </a:t>
              </a:r>
              <a:r>
                <a:rPr lang="en-US" altLang="ja-JP" sz="1100" b="1" dirty="0" smtClean="0">
                  <a:latin typeface="+mn-ea"/>
                </a:rPr>
                <a:t>CP</a:t>
              </a:r>
              <a:r>
                <a:rPr lang="en-US" altLang="ja-JP" sz="1100" b="1" dirty="0">
                  <a:latin typeface="+mn-ea"/>
                </a:rPr>
                <a:t>U</a:t>
              </a:r>
              <a:r>
                <a:rPr kumimoji="1" lang="ja-JP" altLang="en-US" sz="1100" b="1" dirty="0" smtClean="0">
                  <a:latin typeface="+mn-ea"/>
                </a:rPr>
                <a:t> </a:t>
              </a:r>
              <a:r>
                <a:rPr lang="en-US" altLang="ja-JP" sz="1100" b="1" dirty="0">
                  <a:latin typeface="+mn-ea"/>
                </a:rPr>
                <a:t>5</a:t>
              </a:r>
              <a:r>
                <a:rPr kumimoji="1" lang="en-US" altLang="ja-JP" sz="1100" b="1" dirty="0" smtClean="0">
                  <a:latin typeface="+mn-ea"/>
                </a:rPr>
                <a:t>0%...</a:t>
              </a:r>
              <a:endParaRPr kumimoji="1" lang="ja-JP" altLang="en-US" sz="1100" b="1" dirty="0" smtClean="0">
                <a:latin typeface="+mn-ea"/>
              </a:endParaRPr>
            </a:p>
          </p:txBody>
        </p:sp>
        <p:sp>
          <p:nvSpPr>
            <p:cNvPr id="10" name="メモ 9"/>
            <p:cNvSpPr/>
            <p:nvPr/>
          </p:nvSpPr>
          <p:spPr bwMode="auto">
            <a:xfrm>
              <a:off x="2129969" y="4141341"/>
              <a:ext cx="1619915" cy="312987"/>
            </a:xfrm>
            <a:prstGeom prst="foldedCorner">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en-US" altLang="ja-JP" sz="1100" b="1" dirty="0" smtClean="0">
                  <a:latin typeface="+mn-ea"/>
                </a:rPr>
                <a:t>[Error]</a:t>
              </a:r>
              <a:r>
                <a:rPr kumimoji="1" lang="ja-JP" altLang="en-US" sz="1100" b="1" dirty="0" smtClean="0">
                  <a:latin typeface="+mn-ea"/>
                </a:rPr>
                <a:t> </a:t>
              </a:r>
              <a:r>
                <a:rPr kumimoji="1" lang="en-US" altLang="ja-JP" sz="1100" b="1" dirty="0" smtClean="0">
                  <a:latin typeface="+mn-ea"/>
                </a:rPr>
                <a:t>HDD</a:t>
              </a:r>
              <a:r>
                <a:rPr kumimoji="1" lang="ja-JP" altLang="en-US" sz="1100" b="1" dirty="0" smtClean="0">
                  <a:latin typeface="+mn-ea"/>
                </a:rPr>
                <a:t> </a:t>
              </a:r>
              <a:r>
                <a:rPr kumimoji="1" lang="en-US" altLang="ja-JP" sz="1100" b="1" dirty="0" smtClean="0">
                  <a:latin typeface="+mn-ea"/>
                </a:rPr>
                <a:t>80%...</a:t>
              </a:r>
              <a:endParaRPr kumimoji="1" lang="ja-JP" altLang="en-US" sz="1100" b="1" dirty="0" smtClean="0">
                <a:latin typeface="+mn-ea"/>
              </a:endParaRPr>
            </a:p>
          </p:txBody>
        </p:sp>
        <p:sp>
          <p:nvSpPr>
            <p:cNvPr id="11" name="正方形/長方形 10"/>
            <p:cNvSpPr/>
            <p:nvPr/>
          </p:nvSpPr>
          <p:spPr bwMode="auto">
            <a:xfrm>
              <a:off x="7968260" y="3230611"/>
              <a:ext cx="2628000" cy="1332000"/>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b="1" dirty="0">
                  <a:solidFill>
                    <a:srgbClr val="002060"/>
                  </a:solidFill>
                  <a:latin typeface="+mn-ea"/>
                </a:rPr>
                <a:t>ドライバ</a:t>
              </a:r>
              <a:endParaRPr kumimoji="1" lang="ja-JP" altLang="en-US" sz="1600" b="1" dirty="0" smtClean="0">
                <a:solidFill>
                  <a:srgbClr val="002060"/>
                </a:solidFill>
                <a:latin typeface="+mn-ea"/>
              </a:endParaRPr>
            </a:p>
          </p:txBody>
        </p:sp>
        <p:sp>
          <p:nvSpPr>
            <p:cNvPr id="12" name="正方形/長方形 11"/>
            <p:cNvSpPr/>
            <p:nvPr/>
          </p:nvSpPr>
          <p:spPr bwMode="auto">
            <a:xfrm>
              <a:off x="4943840" y="3230611"/>
              <a:ext cx="2628000" cy="1332000"/>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en-US" altLang="ja-JP" sz="1600" b="1" dirty="0" smtClean="0">
                  <a:solidFill>
                    <a:srgbClr val="002060"/>
                  </a:solidFill>
                  <a:latin typeface="+mn-ea"/>
                </a:rPr>
                <a:t>OAS</a:t>
              </a:r>
              <a:r>
                <a:rPr lang="en-US" altLang="ja-JP" sz="1600" b="1" dirty="0">
                  <a:solidFill>
                    <a:srgbClr val="002060"/>
                  </a:solidFill>
                  <a:latin typeface="+mn-ea"/>
                </a:rPr>
                <a:t>E</a:t>
              </a:r>
              <a:endParaRPr kumimoji="1" lang="ja-JP" altLang="en-US" sz="1600" b="1" dirty="0" smtClean="0">
                <a:solidFill>
                  <a:srgbClr val="002060"/>
                </a:solidFill>
                <a:latin typeface="+mn-ea"/>
              </a:endParaRPr>
            </a:p>
          </p:txBody>
        </p:sp>
        <p:sp>
          <p:nvSpPr>
            <p:cNvPr id="13" name="フローチャート: 内部記憶 12"/>
            <p:cNvSpPr/>
            <p:nvPr/>
          </p:nvSpPr>
          <p:spPr bwMode="auto">
            <a:xfrm>
              <a:off x="5393407" y="3604970"/>
              <a:ext cx="1818383" cy="694495"/>
            </a:xfrm>
            <a:prstGeom prst="flowChartInternalStorage">
              <a:avLst/>
            </a:prstGeom>
            <a:solidFill>
              <a:srgbClr val="FCEEEF"/>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100" b="1" dirty="0" smtClean="0">
                  <a:latin typeface="+mn-ea"/>
                </a:rPr>
                <a:t>Error</a:t>
              </a:r>
              <a:r>
                <a:rPr kumimoji="1" lang="ja-JP" altLang="en-US" sz="1100" b="1" dirty="0" smtClean="0">
                  <a:latin typeface="+mn-ea"/>
                </a:rPr>
                <a:t>　　：</a:t>
              </a:r>
              <a:r>
                <a:rPr kumimoji="1" lang="en-US" altLang="ja-JP" sz="1100" b="1" dirty="0" smtClean="0">
                  <a:latin typeface="+mn-ea"/>
                </a:rPr>
                <a:t>reboot</a:t>
              </a:r>
            </a:p>
            <a:p>
              <a:r>
                <a:rPr lang="en-US" altLang="ja-JP" sz="1100" b="1" dirty="0" smtClean="0">
                  <a:latin typeface="+mn-ea"/>
                </a:rPr>
                <a:t>Warning</a:t>
              </a:r>
              <a:r>
                <a:rPr lang="ja-JP" altLang="en-US" sz="1100" b="1" dirty="0" smtClean="0">
                  <a:latin typeface="+mn-ea"/>
                </a:rPr>
                <a:t>：</a:t>
              </a:r>
              <a:r>
                <a:rPr lang="en-US" altLang="ja-JP" sz="1100" b="1" dirty="0" smtClean="0">
                  <a:latin typeface="+mn-ea"/>
                </a:rPr>
                <a:t>mail</a:t>
              </a:r>
            </a:p>
            <a:p>
              <a:r>
                <a:rPr lang="ja-JP" altLang="en-US" sz="1100" b="1" dirty="0" smtClean="0">
                  <a:latin typeface="+mn-ea"/>
                </a:rPr>
                <a:t>　：　　　　：</a:t>
              </a:r>
              <a:endParaRPr lang="en-US" altLang="ja-JP" sz="1100" b="1" dirty="0" smtClean="0">
                <a:latin typeface="+mn-ea"/>
              </a:endParaRPr>
            </a:p>
          </p:txBody>
        </p:sp>
        <p:pic>
          <p:nvPicPr>
            <p:cNvPr id="14" name="図 13"/>
            <p:cNvPicPr>
              <a:picLocks noChangeAspect="1"/>
            </p:cNvPicPr>
            <p:nvPr/>
          </p:nvPicPr>
          <p:blipFill>
            <a:blip r:embed="rId2"/>
            <a:stretch>
              <a:fillRect/>
            </a:stretch>
          </p:blipFill>
          <p:spPr>
            <a:xfrm>
              <a:off x="8659259" y="4072190"/>
              <a:ext cx="432300" cy="292940"/>
            </a:xfrm>
            <a:prstGeom prst="rect">
              <a:avLst/>
            </a:prstGeom>
          </p:spPr>
        </p:pic>
        <p:sp>
          <p:nvSpPr>
            <p:cNvPr id="15" name="テキスト ボックス 14"/>
            <p:cNvSpPr txBox="1"/>
            <p:nvPr/>
          </p:nvSpPr>
          <p:spPr>
            <a:xfrm>
              <a:off x="5458302" y="4303987"/>
              <a:ext cx="1723549" cy="276999"/>
            </a:xfrm>
            <a:prstGeom prst="rect">
              <a:avLst/>
            </a:prstGeom>
            <a:noFill/>
          </p:spPr>
          <p:txBody>
            <a:bodyPr wrap="none" rtlCol="0">
              <a:spAutoFit/>
            </a:bodyPr>
            <a:lstStyle/>
            <a:p>
              <a:r>
                <a:rPr kumimoji="1" lang="ja-JP" altLang="en-US" sz="1200" b="1" dirty="0" smtClean="0">
                  <a:solidFill>
                    <a:srgbClr val="FF0000"/>
                  </a:solidFill>
                </a:rPr>
                <a:t>ディシジョンテーブル</a:t>
              </a:r>
              <a:endParaRPr kumimoji="1" lang="ja-JP" altLang="en-US" sz="1200" b="1" dirty="0">
                <a:solidFill>
                  <a:srgbClr val="FF0000"/>
                </a:solidFill>
              </a:endParaRPr>
            </a:p>
          </p:txBody>
        </p:sp>
        <p:sp>
          <p:nvSpPr>
            <p:cNvPr id="16" name="右矢印 15"/>
            <p:cNvSpPr/>
            <p:nvPr/>
          </p:nvSpPr>
          <p:spPr bwMode="auto">
            <a:xfrm>
              <a:off x="4422265" y="3675049"/>
              <a:ext cx="672855" cy="576080"/>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右矢印 16"/>
            <p:cNvSpPr/>
            <p:nvPr/>
          </p:nvSpPr>
          <p:spPr bwMode="auto">
            <a:xfrm>
              <a:off x="7475065" y="3644950"/>
              <a:ext cx="672855" cy="576080"/>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8" name="図 17"/>
            <p:cNvPicPr>
              <a:picLocks noChangeAspect="1"/>
            </p:cNvPicPr>
            <p:nvPr/>
          </p:nvPicPr>
          <p:blipFill>
            <a:blip r:embed="rId3"/>
            <a:stretch>
              <a:fillRect/>
            </a:stretch>
          </p:blipFill>
          <p:spPr>
            <a:xfrm>
              <a:off x="9307916" y="3784753"/>
              <a:ext cx="604614" cy="529037"/>
            </a:xfrm>
            <a:prstGeom prst="rect">
              <a:avLst/>
            </a:prstGeom>
          </p:spPr>
        </p:pic>
      </p:grpSp>
    </p:spTree>
    <p:extLst>
      <p:ext uri="{BB962C8B-B14F-4D97-AF65-F5344CB8AC3E}">
        <p14:creationId xmlns:p14="http://schemas.microsoft.com/office/powerpoint/2010/main" val="2300900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3/6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「ディシジョンテーブル」画面で操作する（</a:t>
            </a:r>
            <a:r>
              <a:rPr lang="en-US" altLang="ja-JP" dirty="0"/>
              <a:t>1/3</a:t>
            </a:r>
            <a:r>
              <a:rPr lang="ja-JP" altLang="en-US" dirty="0" smtClean="0"/>
              <a:t>）</a:t>
            </a:r>
            <a:endParaRPr lang="en-US" altLang="ja-JP" dirty="0"/>
          </a:p>
          <a:p>
            <a:pPr lvl="1"/>
            <a:endParaRPr lang="en-US" altLang="ja-JP" dirty="0" smtClean="0"/>
          </a:p>
          <a:p>
            <a:pPr lvl="1"/>
            <a:r>
              <a:rPr lang="ja-JP" altLang="en-US" dirty="0" smtClean="0"/>
              <a:t>ディシジョンテーブル</a:t>
            </a:r>
            <a:r>
              <a:rPr lang="ja-JP" altLang="en-US" dirty="0"/>
              <a:t>を管理するために各情報の登録が必要</a:t>
            </a:r>
            <a:endParaRPr lang="en-US" altLang="ja-JP" dirty="0"/>
          </a:p>
          <a:p>
            <a:pPr lvl="1"/>
            <a:r>
              <a:rPr lang="ja-JP" altLang="en-US" dirty="0"/>
              <a:t>「基本情報・権限」タブ</a:t>
            </a:r>
            <a:endParaRPr lang="en-US" altLang="ja-JP" dirty="0"/>
          </a:p>
          <a:p>
            <a:pPr lvl="2"/>
            <a:r>
              <a:rPr lang="ja-JP" altLang="en-US" dirty="0"/>
              <a:t>ディシジョンテーブル名</a:t>
            </a:r>
            <a:endParaRPr lang="en-US" altLang="ja-JP" dirty="0"/>
          </a:p>
          <a:p>
            <a:pPr lvl="3"/>
            <a:r>
              <a:rPr lang="en-US" altLang="ja-JP" sz="1400" dirty="0"/>
              <a:t>OASE</a:t>
            </a:r>
            <a:r>
              <a:rPr lang="ja-JP" altLang="en-US" sz="1400" dirty="0"/>
              <a:t>で管理するうえでの名称を登録する</a:t>
            </a:r>
            <a:endParaRPr lang="en-US" altLang="ja-JP" sz="1400" dirty="0"/>
          </a:p>
          <a:p>
            <a:pPr lvl="3"/>
            <a:r>
              <a:rPr lang="ja-JP" altLang="en-US" sz="1400" dirty="0"/>
              <a:t>ディシジョンテーブルは各画面で登場するため、任意で名称をつけ管理把握できるようにする</a:t>
            </a:r>
            <a:endParaRPr lang="en-US" altLang="ja-JP" sz="1400" dirty="0"/>
          </a:p>
          <a:p>
            <a:pPr lvl="3"/>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lvl="2"/>
            <a:r>
              <a:rPr lang="ja-JP" altLang="en-US" dirty="0"/>
              <a:t>権限の設定</a:t>
            </a:r>
            <a:endParaRPr lang="en-US" altLang="ja-JP" dirty="0"/>
          </a:p>
          <a:p>
            <a:pPr lvl="3"/>
            <a:r>
              <a:rPr lang="en-US" altLang="ja-JP" sz="1400" dirty="0"/>
              <a:t>OASE</a:t>
            </a:r>
            <a:r>
              <a:rPr lang="ja-JP" altLang="en-US" sz="1400" dirty="0"/>
              <a:t>で管理するうえで、グループごとに権限を設定することが可能</a:t>
            </a:r>
            <a:r>
              <a:rPr lang="en-US" altLang="ja-JP" sz="1400" dirty="0"/>
              <a:t/>
            </a:r>
            <a:br>
              <a:rPr lang="en-US" altLang="ja-JP" sz="1400" dirty="0"/>
            </a:br>
            <a:r>
              <a:rPr lang="ja-JP" altLang="en-US" sz="1400" dirty="0"/>
              <a:t>（詳細は後述の</a:t>
            </a:r>
            <a:r>
              <a:rPr lang="ja-JP" altLang="en-US" sz="1400" b="1" dirty="0"/>
              <a:t>「</a:t>
            </a:r>
            <a:r>
              <a:rPr lang="en-US" altLang="ja-JP" sz="1400" b="1" dirty="0">
                <a:hlinkClick r:id="rId2" action="ppaction://hlinksldjump"/>
              </a:rPr>
              <a:t>2.5</a:t>
            </a:r>
            <a:r>
              <a:rPr lang="ja-JP" altLang="en-US" sz="1400" b="1" dirty="0">
                <a:hlinkClick r:id="rId2" action="ppaction://hlinksldjump"/>
              </a:rPr>
              <a:t>　権限の設定 </a:t>
            </a:r>
            <a:r>
              <a:rPr lang="en-US" altLang="ja-JP" sz="1400" b="1" dirty="0">
                <a:hlinkClick r:id="rId2" action="ppaction://hlinksldjump"/>
              </a:rPr>
              <a:t>[</a:t>
            </a:r>
            <a:r>
              <a:rPr lang="ja-JP" altLang="en-US" sz="1400" b="1" dirty="0">
                <a:hlinkClick r:id="rId2" action="ppaction://hlinksldjump"/>
              </a:rPr>
              <a:t>ディシジョンテーブル</a:t>
            </a:r>
            <a:r>
              <a:rPr lang="en-US" altLang="ja-JP" sz="1400" b="1" dirty="0">
                <a:hlinkClick r:id="rId2" action="ppaction://hlinksldjump"/>
              </a:rPr>
              <a:t>]</a:t>
            </a:r>
            <a:r>
              <a:rPr lang="ja-JP" altLang="en-US" sz="1400" b="1" dirty="0"/>
              <a:t>」</a:t>
            </a:r>
            <a:r>
              <a:rPr lang="ja-JP" altLang="en-US" sz="1400" dirty="0"/>
              <a:t>を参照）</a:t>
            </a:r>
            <a:endParaRPr lang="en-US" altLang="ja-JP" sz="1400" dirty="0"/>
          </a:p>
          <a:p>
            <a:pPr marL="180000" lvl="1" indent="0">
              <a:buNone/>
            </a:pP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719400971"/>
              </p:ext>
            </p:extLst>
          </p:nvPr>
        </p:nvGraphicFramePr>
        <p:xfrm>
          <a:off x="1049560" y="3080380"/>
          <a:ext cx="10092880" cy="2160000"/>
        </p:xfrm>
        <a:graphic>
          <a:graphicData uri="http://schemas.openxmlformats.org/drawingml/2006/table">
            <a:tbl>
              <a:tblPr firstRow="1" bandRow="1">
                <a:tableStyleId>{5C22544A-7EE6-4342-B048-85BDC9FD1C3A}</a:tableStyleId>
              </a:tblPr>
              <a:tblGrid>
                <a:gridCol w="1452880">
                  <a:extLst>
                    <a:ext uri="{9D8B030D-6E8A-4147-A177-3AD203B41FA5}">
                      <a16:colId xmlns:a16="http://schemas.microsoft.com/office/drawing/2014/main" val="1506054713"/>
                    </a:ext>
                  </a:extLst>
                </a:gridCol>
                <a:gridCol w="1728000">
                  <a:extLst>
                    <a:ext uri="{9D8B030D-6E8A-4147-A177-3AD203B41FA5}">
                      <a16:colId xmlns:a16="http://schemas.microsoft.com/office/drawing/2014/main" val="1234006550"/>
                    </a:ext>
                  </a:extLst>
                </a:gridCol>
                <a:gridCol w="1728000">
                  <a:extLst>
                    <a:ext uri="{9D8B030D-6E8A-4147-A177-3AD203B41FA5}">
                      <a16:colId xmlns:a16="http://schemas.microsoft.com/office/drawing/2014/main" val="2951563755"/>
                    </a:ext>
                  </a:extLst>
                </a:gridCol>
                <a:gridCol w="1728000">
                  <a:extLst>
                    <a:ext uri="{9D8B030D-6E8A-4147-A177-3AD203B41FA5}">
                      <a16:colId xmlns:a16="http://schemas.microsoft.com/office/drawing/2014/main" val="1323969077"/>
                    </a:ext>
                  </a:extLst>
                </a:gridCol>
                <a:gridCol w="1728000">
                  <a:extLst>
                    <a:ext uri="{9D8B030D-6E8A-4147-A177-3AD203B41FA5}">
                      <a16:colId xmlns:a16="http://schemas.microsoft.com/office/drawing/2014/main" val="4228639821"/>
                    </a:ext>
                  </a:extLst>
                </a:gridCol>
                <a:gridCol w="1728000">
                  <a:extLst>
                    <a:ext uri="{9D8B030D-6E8A-4147-A177-3AD203B41FA5}">
                      <a16:colId xmlns:a16="http://schemas.microsoft.com/office/drawing/2014/main" val="3642070157"/>
                    </a:ext>
                  </a:extLst>
                </a:gridCol>
              </a:tblGrid>
              <a:tr h="288000">
                <a:tc>
                  <a:txBody>
                    <a:bodyPr/>
                    <a:lstStyle/>
                    <a:p>
                      <a:pPr algn="ctr"/>
                      <a:r>
                        <a:rPr kumimoji="1" lang="ja-JP" altLang="en-US" sz="1200" b="1" dirty="0" smtClean="0"/>
                        <a:t>カテゴリ</a:t>
                      </a:r>
                      <a:endParaRPr kumimoji="1" lang="ja-JP" altLang="en-US" sz="1200" b="1"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5">
                  <a:txBody>
                    <a:bodyPr/>
                    <a:lstStyle/>
                    <a:p>
                      <a:pPr algn="ctr"/>
                      <a:r>
                        <a:rPr kumimoji="1" lang="ja-JP" altLang="en-US" sz="1200" dirty="0" smtClean="0"/>
                        <a:t>ルール</a:t>
                      </a: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endParaRPr kumimoji="1" lang="ja-JP" altLang="en-US" sz="1100" dirty="0"/>
                    </a:p>
                  </a:txBody>
                  <a:tcPr/>
                </a:tc>
                <a:tc hMerge="1">
                  <a:txBody>
                    <a:bodyPr/>
                    <a:lstStyle/>
                    <a:p>
                      <a:endParaRPr kumimoji="1" lang="ja-JP" altLang="en-US" sz="1100" dirty="0"/>
                    </a:p>
                  </a:txBody>
                  <a:tcPr/>
                </a:tc>
                <a:tc hMerge="1">
                  <a:txBody>
                    <a:bodyPr/>
                    <a:lstStyle/>
                    <a:p>
                      <a:endParaRPr kumimoji="1" lang="ja-JP" altLang="en-US" sz="1100" dirty="0"/>
                    </a:p>
                  </a:txBody>
                  <a:tcPr/>
                </a:tc>
                <a:tc hMerge="1">
                  <a:txBody>
                    <a:bodyPr/>
                    <a:lstStyle/>
                    <a:p>
                      <a:endParaRPr kumimoji="1" lang="ja-JP" altLang="en-US" sz="1100" dirty="0"/>
                    </a:p>
                  </a:txBody>
                  <a:tcPr/>
                </a:tc>
                <a:extLst>
                  <a:ext uri="{0D108BD9-81ED-4DB2-BD59-A6C34878D82A}">
                    <a16:rowId xmlns:a16="http://schemas.microsoft.com/office/drawing/2014/main" val="1864170960"/>
                  </a:ext>
                </a:extLst>
              </a:tr>
              <a:tr h="288000">
                <a:tc rowSpan="2">
                  <a:txBody>
                    <a:bodyPr/>
                    <a:lstStyle/>
                    <a:p>
                      <a:pPr algn="ctr"/>
                      <a:r>
                        <a:rPr kumimoji="1" lang="ja-JP" altLang="en-US" sz="1200" b="1" dirty="0" smtClean="0">
                          <a:solidFill>
                            <a:schemeClr val="bg1"/>
                          </a:solidFill>
                        </a:rPr>
                        <a:t>画面</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rPr>
                        <a:t>ディシジョンテーブル</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rPr>
                        <a:t>ルール</a:t>
                      </a:r>
                      <a:endParaRPr kumimoji="1" lang="en-US" altLang="ja-JP" sz="1200" b="1" dirty="0" smtClean="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endParaRPr kumimoji="1" lang="ja-JP" altLang="en-US" sz="1100" dirty="0"/>
                    </a:p>
                  </a:txBody>
                  <a:tcPr/>
                </a:tc>
                <a:tc rowSpan="2">
                  <a:txBody>
                    <a:bodyPr/>
                    <a:lstStyle/>
                    <a:p>
                      <a:pPr algn="ctr"/>
                      <a:r>
                        <a:rPr kumimoji="1" lang="ja-JP" altLang="en-US" sz="1200" b="1" dirty="0" smtClean="0">
                          <a:solidFill>
                            <a:schemeClr val="bg1"/>
                          </a:solidFill>
                        </a:rPr>
                        <a:t>リクエスト履歴</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rPr>
                        <a:t>アクション履歴</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4079468299"/>
                  </a:ext>
                </a:extLst>
              </a:tr>
              <a:tr h="288000">
                <a:tc vMerge="1">
                  <a:txBody>
                    <a:bodyPr/>
                    <a:lstStyle/>
                    <a:p>
                      <a:endParaRPr kumimoji="1" lang="ja-JP" altLang="en-US"/>
                    </a:p>
                  </a:txBody>
                  <a:tcPr/>
                </a:tc>
                <a:tc vMerge="1">
                  <a:txBody>
                    <a:bodyPr/>
                    <a:lstStyle/>
                    <a:p>
                      <a:endParaRPr kumimoji="1" lang="ja-JP" altLang="en-US"/>
                    </a:p>
                  </a:txBody>
                  <a:tcPr/>
                </a:tc>
                <a:tc>
                  <a:txBody>
                    <a:bodyPr/>
                    <a:lstStyle/>
                    <a:p>
                      <a:pPr algn="ctr"/>
                      <a:r>
                        <a:rPr kumimoji="1" lang="ja-JP" altLang="en-US" sz="1200" b="1" dirty="0" smtClean="0">
                          <a:solidFill>
                            <a:schemeClr val="bg1"/>
                          </a:solidFill>
                        </a:rPr>
                        <a:t>ステージング</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rPr>
                        <a:t>プロダクション</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174862609"/>
                  </a:ext>
                </a:extLst>
              </a:tr>
              <a:tr h="1296000">
                <a:tc>
                  <a:txBody>
                    <a:bodyPr/>
                    <a:lstStyle/>
                    <a:p>
                      <a:pPr algn="ctr"/>
                      <a:r>
                        <a:rPr kumimoji="1" lang="ja-JP" altLang="en-US" sz="1200" b="1" dirty="0" smtClean="0">
                          <a:solidFill>
                            <a:schemeClr val="bg1"/>
                          </a:solidFill>
                        </a:rPr>
                        <a:t>ディシジョン</a:t>
                      </a:r>
                      <a:endParaRPr kumimoji="1" lang="en-US" altLang="ja-JP" sz="1200" b="1" dirty="0" smtClean="0">
                        <a:solidFill>
                          <a:schemeClr val="bg1"/>
                        </a:solidFill>
                      </a:endParaRPr>
                    </a:p>
                    <a:p>
                      <a:pPr algn="ctr"/>
                      <a:r>
                        <a:rPr kumimoji="1" lang="ja-JP" altLang="en-US" sz="1200" b="1" dirty="0" smtClean="0">
                          <a:solidFill>
                            <a:schemeClr val="bg1"/>
                          </a:solidFill>
                        </a:rPr>
                        <a:t>テーブルファイル</a:t>
                      </a:r>
                      <a:endParaRPr kumimoji="1" lang="ja-JP" altLang="en-US" sz="12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27179911"/>
                  </a:ext>
                </a:extLst>
              </a:tr>
            </a:tbl>
          </a:graphicData>
        </a:graphic>
      </p:graphicFrame>
      <p:sp>
        <p:nvSpPr>
          <p:cNvPr id="5" name="右矢印 4"/>
          <p:cNvSpPr/>
          <p:nvPr/>
        </p:nvSpPr>
        <p:spPr bwMode="auto">
          <a:xfrm>
            <a:off x="3498005" y="4020105"/>
            <a:ext cx="7566685" cy="523709"/>
          </a:xfrm>
          <a:prstGeom prst="rightArrow">
            <a:avLst/>
          </a:prstGeom>
          <a:solidFill>
            <a:schemeClr val="tx1">
              <a:lumMod val="50000"/>
              <a:lumOff val="5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フローチャート: 内部記憶 7"/>
          <p:cNvSpPr/>
          <p:nvPr/>
        </p:nvSpPr>
        <p:spPr bwMode="auto">
          <a:xfrm>
            <a:off x="2639520" y="4085568"/>
            <a:ext cx="1306800" cy="392782"/>
          </a:xfrm>
          <a:prstGeom prst="flowChartInternalStorage">
            <a:avLst/>
          </a:prstGeom>
          <a:solidFill>
            <a:schemeClr val="bg1"/>
          </a:solidFill>
          <a:ln w="12700">
            <a:solidFill>
              <a:schemeClr val="tx1"/>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ja-JP" sz="1000" b="1" dirty="0" err="1" smtClean="0">
                <a:latin typeface="+mn-ea"/>
              </a:rPr>
              <a:t>Name_dtAAA</a:t>
            </a:r>
            <a:endParaRPr kumimoji="1" lang="ja-JP" altLang="en-US" sz="1000" b="1" dirty="0" smtClean="0">
              <a:latin typeface="+mn-ea"/>
            </a:endParaRPr>
          </a:p>
        </p:txBody>
      </p:sp>
      <p:sp>
        <p:nvSpPr>
          <p:cNvPr id="9" name="フローチャート: 内部記憶 8"/>
          <p:cNvSpPr/>
          <p:nvPr/>
        </p:nvSpPr>
        <p:spPr bwMode="auto">
          <a:xfrm>
            <a:off x="9109800" y="4085568"/>
            <a:ext cx="1306800" cy="392782"/>
          </a:xfrm>
          <a:prstGeom prst="flowChartInternalStorage">
            <a:avLst/>
          </a:prstGeom>
          <a:solidFill>
            <a:schemeClr val="bg1"/>
          </a:solidFill>
          <a:ln w="12700">
            <a:solidFill>
              <a:schemeClr val="tx1"/>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000" b="1" dirty="0" smtClean="0">
              <a:latin typeface="+mn-ea"/>
            </a:endParaRPr>
          </a:p>
        </p:txBody>
      </p:sp>
      <p:sp>
        <p:nvSpPr>
          <p:cNvPr id="10" name="右矢印 9"/>
          <p:cNvSpPr/>
          <p:nvPr/>
        </p:nvSpPr>
        <p:spPr bwMode="auto">
          <a:xfrm>
            <a:off x="3498005" y="4639723"/>
            <a:ext cx="7566685" cy="523709"/>
          </a:xfrm>
          <a:prstGeom prst="rightArrow">
            <a:avLst/>
          </a:prstGeom>
          <a:solidFill>
            <a:schemeClr val="tx1">
              <a:lumMod val="50000"/>
              <a:lumOff val="5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フローチャート: 内部記憶 10"/>
          <p:cNvSpPr/>
          <p:nvPr/>
        </p:nvSpPr>
        <p:spPr bwMode="auto">
          <a:xfrm>
            <a:off x="2639520" y="4705186"/>
            <a:ext cx="1306800" cy="392782"/>
          </a:xfrm>
          <a:prstGeom prst="flowChartInternalStorage">
            <a:avLst/>
          </a:prstGeom>
          <a:solidFill>
            <a:schemeClr val="bg1"/>
          </a:solidFill>
          <a:ln w="12700">
            <a:solidFill>
              <a:schemeClr val="tx1"/>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ja-JP" sz="1000" b="1" dirty="0" err="1" smtClean="0">
                <a:latin typeface="+mn-ea"/>
              </a:rPr>
              <a:t>Name_dtBBB</a:t>
            </a:r>
            <a:endParaRPr kumimoji="1" lang="ja-JP" altLang="en-US" sz="1000" b="1" dirty="0" smtClean="0">
              <a:latin typeface="+mn-ea"/>
            </a:endParaRPr>
          </a:p>
        </p:txBody>
      </p:sp>
      <p:sp>
        <p:nvSpPr>
          <p:cNvPr id="12" name="フローチャート: 内部記憶 11"/>
          <p:cNvSpPr/>
          <p:nvPr/>
        </p:nvSpPr>
        <p:spPr bwMode="auto">
          <a:xfrm>
            <a:off x="9109800" y="4705186"/>
            <a:ext cx="1306800" cy="392782"/>
          </a:xfrm>
          <a:prstGeom prst="flowChartInternalStorage">
            <a:avLst/>
          </a:prstGeom>
          <a:solidFill>
            <a:schemeClr val="bg1"/>
          </a:solidFill>
          <a:ln w="12700">
            <a:solidFill>
              <a:schemeClr val="tx1"/>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000" b="1" dirty="0" smtClean="0">
              <a:latin typeface="+mn-ea"/>
            </a:endParaRPr>
          </a:p>
        </p:txBody>
      </p:sp>
    </p:spTree>
    <p:extLst>
      <p:ext uri="{BB962C8B-B14F-4D97-AF65-F5344CB8AC3E}">
        <p14:creationId xmlns:p14="http://schemas.microsoft.com/office/powerpoint/2010/main" val="14501653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4/6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normAutofit/>
          </a:bodyPr>
          <a:lstStyle/>
          <a:p>
            <a:r>
              <a:rPr lang="ja-JP" altLang="en-US" dirty="0"/>
              <a:t>「ディシジョンテーブル」画面で操作する（</a:t>
            </a:r>
            <a:r>
              <a:rPr lang="en-US" altLang="ja-JP" dirty="0"/>
              <a:t>2/3</a:t>
            </a:r>
            <a:r>
              <a:rPr lang="ja-JP" altLang="en-US" dirty="0"/>
              <a:t>）</a:t>
            </a:r>
            <a:endParaRPr lang="en-US" altLang="ja-JP" dirty="0"/>
          </a:p>
          <a:p>
            <a:pPr lvl="1"/>
            <a:endParaRPr lang="en-US" altLang="ja-JP" dirty="0"/>
          </a:p>
          <a:p>
            <a:pPr lvl="1"/>
            <a:r>
              <a:rPr lang="ja-JP" altLang="en-US" dirty="0"/>
              <a:t>「条件式」タブ</a:t>
            </a:r>
            <a:endParaRPr lang="en-US" altLang="ja-JP" dirty="0"/>
          </a:p>
          <a:p>
            <a:pPr lvl="2"/>
            <a:r>
              <a:rPr lang="ja-JP" altLang="en-US" dirty="0"/>
              <a:t>条件名、条件式を記述してルールを作成する</a:t>
            </a:r>
            <a:endParaRPr lang="en-US" altLang="ja-JP" dirty="0"/>
          </a:p>
          <a:p>
            <a:pPr lvl="2"/>
            <a:endParaRPr lang="en-US" altLang="ja-JP" dirty="0"/>
          </a:p>
          <a:p>
            <a:pPr lvl="2"/>
            <a:r>
              <a:rPr lang="ja-JP" altLang="en-US" dirty="0"/>
              <a:t>例）</a:t>
            </a:r>
            <a:r>
              <a:rPr lang="ja-JP" altLang="en-US" b="1" u="heavy" dirty="0">
                <a:uFill>
                  <a:solidFill>
                    <a:srgbClr val="FF0000"/>
                  </a:solidFill>
                </a:uFill>
              </a:rPr>
              <a:t>アラートレベル「</a:t>
            </a:r>
            <a:r>
              <a:rPr lang="en-US" altLang="ja-JP" b="1" u="heavy" dirty="0">
                <a:uFill>
                  <a:solidFill>
                    <a:srgbClr val="FF0000"/>
                  </a:solidFill>
                </a:uFill>
              </a:rPr>
              <a:t>Error</a:t>
            </a:r>
            <a:r>
              <a:rPr lang="ja-JP" altLang="en-US" b="1" u="heavy" dirty="0">
                <a:uFill>
                  <a:solidFill>
                    <a:srgbClr val="FF0000"/>
                  </a:solidFill>
                </a:uFill>
              </a:rPr>
              <a:t>」、かつ、対象「</a:t>
            </a:r>
            <a:r>
              <a:rPr lang="en-US" altLang="ja-JP" b="1" u="heavy" dirty="0">
                <a:uFill>
                  <a:solidFill>
                    <a:srgbClr val="FF0000"/>
                  </a:solidFill>
                </a:uFill>
              </a:rPr>
              <a:t>HDD</a:t>
            </a:r>
            <a:r>
              <a:rPr lang="ja-JP" altLang="en-US" b="1" u="heavy" dirty="0">
                <a:uFill>
                  <a:solidFill>
                    <a:srgbClr val="FF0000"/>
                  </a:solidFill>
                </a:uFill>
              </a:rPr>
              <a:t>」を含むメッセージ</a:t>
            </a:r>
            <a:r>
              <a:rPr lang="ja-JP" altLang="en-US" b="1" dirty="0"/>
              <a:t>の場合、</a:t>
            </a:r>
            <a:r>
              <a:rPr lang="ja-JP" altLang="en-US" b="1" u="heavy" dirty="0">
                <a:uFill>
                  <a:solidFill>
                    <a:srgbClr val="0A3368"/>
                  </a:solidFill>
                </a:uFill>
              </a:rPr>
              <a:t>アクション</a:t>
            </a:r>
            <a:r>
              <a:rPr lang="en-US" altLang="ja-JP" b="1" u="heavy" dirty="0">
                <a:uFill>
                  <a:solidFill>
                    <a:srgbClr val="0A3368"/>
                  </a:solidFill>
                </a:uFill>
              </a:rPr>
              <a:t>A</a:t>
            </a:r>
            <a:r>
              <a:rPr lang="ja-JP" altLang="en-US" b="1" u="heavy" dirty="0">
                <a:uFill>
                  <a:solidFill>
                    <a:srgbClr val="0A3368"/>
                  </a:solidFill>
                </a:uFill>
              </a:rPr>
              <a:t>を</a:t>
            </a:r>
            <a:r>
              <a:rPr lang="ja-JP" altLang="en-US" b="1" u="heavy" dirty="0" smtClean="0">
                <a:uFill>
                  <a:solidFill>
                    <a:srgbClr val="0A3368"/>
                  </a:solidFill>
                </a:uFill>
              </a:rPr>
              <a:t>実行</a:t>
            </a:r>
            <a:endParaRPr lang="en-US" altLang="ja-JP" b="1" u="heavy" dirty="0" smtClean="0">
              <a:uFill>
                <a:solidFill>
                  <a:srgbClr val="0A3368"/>
                </a:solidFill>
              </a:uFill>
            </a:endParaRPr>
          </a:p>
          <a:p>
            <a:pPr lvl="2"/>
            <a:endParaRPr lang="en-US" altLang="ja-JP" sz="1400" b="1" u="heavy" dirty="0">
              <a:uFill>
                <a:solidFill>
                  <a:srgbClr val="0A3368"/>
                </a:solidFill>
              </a:uFill>
            </a:endParaRPr>
          </a:p>
          <a:p>
            <a:pPr lvl="2"/>
            <a:endParaRPr lang="en-US" altLang="ja-JP" b="1" u="heavy" dirty="0" smtClean="0">
              <a:uFill>
                <a:solidFill>
                  <a:srgbClr val="0A3368"/>
                </a:solidFill>
              </a:uFill>
            </a:endParaRPr>
          </a:p>
          <a:p>
            <a:pPr lvl="2"/>
            <a:endParaRPr lang="en-US" altLang="ja-JP" sz="1400" b="1" u="heavy" dirty="0">
              <a:uFill>
                <a:solidFill>
                  <a:srgbClr val="0A3368"/>
                </a:solidFill>
              </a:uFill>
            </a:endParaRPr>
          </a:p>
          <a:p>
            <a:pPr lvl="2"/>
            <a:endParaRPr lang="en-US" altLang="ja-JP" b="1" u="heavy" dirty="0" smtClean="0">
              <a:uFill>
                <a:solidFill>
                  <a:srgbClr val="0A3368"/>
                </a:solidFill>
              </a:uFill>
            </a:endParaRPr>
          </a:p>
          <a:p>
            <a:pPr lvl="2"/>
            <a:endParaRPr lang="en-US" altLang="ja-JP" sz="1400" b="1" u="heavy" dirty="0">
              <a:uFill>
                <a:solidFill>
                  <a:srgbClr val="0A3368"/>
                </a:solidFill>
              </a:uFill>
            </a:endParaRPr>
          </a:p>
          <a:p>
            <a:pPr lvl="2"/>
            <a:endParaRPr lang="en-US" altLang="ja-JP" b="1" u="heavy" dirty="0" smtClean="0">
              <a:uFill>
                <a:solidFill>
                  <a:srgbClr val="0A3368"/>
                </a:solidFill>
              </a:uFill>
            </a:endParaRPr>
          </a:p>
          <a:p>
            <a:pPr lvl="2"/>
            <a:endParaRPr lang="en-US" altLang="ja-JP" sz="1400" b="1" u="heavy" dirty="0">
              <a:uFill>
                <a:solidFill>
                  <a:srgbClr val="0A3368"/>
                </a:solidFill>
              </a:uFill>
            </a:endParaRPr>
          </a:p>
          <a:p>
            <a:pPr lvl="2"/>
            <a:endParaRPr lang="en-US" altLang="ja-JP" b="1" u="heavy" dirty="0" smtClean="0">
              <a:uFill>
                <a:solidFill>
                  <a:srgbClr val="0A3368"/>
                </a:solidFill>
              </a:uFill>
            </a:endParaRPr>
          </a:p>
          <a:p>
            <a:pPr lvl="2"/>
            <a:endParaRPr lang="en-US" altLang="ja-JP" sz="1400" b="1" u="heavy" dirty="0">
              <a:uFill>
                <a:solidFill>
                  <a:srgbClr val="0A3368"/>
                </a:solidFill>
              </a:uFill>
            </a:endParaRPr>
          </a:p>
          <a:p>
            <a:pPr lvl="2"/>
            <a:endParaRPr lang="en-US" altLang="ja-JP" b="1" u="heavy" dirty="0" smtClean="0">
              <a:uFill>
                <a:solidFill>
                  <a:srgbClr val="0A3368"/>
                </a:solidFill>
              </a:uFill>
            </a:endParaRPr>
          </a:p>
          <a:p>
            <a:pPr lvl="2"/>
            <a:endParaRPr lang="en-US" altLang="ja-JP" sz="1400" b="1" u="heavy" dirty="0">
              <a:uFill>
                <a:solidFill>
                  <a:srgbClr val="0A3368"/>
                </a:solidFill>
              </a:uFill>
            </a:endParaRPr>
          </a:p>
          <a:p>
            <a:pPr lvl="2"/>
            <a:endParaRPr lang="en-US" altLang="ja-JP" b="1" u="heavy" dirty="0" smtClean="0">
              <a:uFill>
                <a:solidFill>
                  <a:srgbClr val="0A3368"/>
                </a:solidFill>
              </a:uFill>
            </a:endParaRPr>
          </a:p>
          <a:p>
            <a:pPr lvl="2"/>
            <a:r>
              <a:rPr lang="ja-JP" altLang="en-US" sz="1400" b="0" dirty="0" smtClean="0"/>
              <a:t>作成</a:t>
            </a:r>
            <a:r>
              <a:rPr lang="ja-JP" altLang="en-US" sz="1400" b="0" dirty="0"/>
              <a:t>したルールが有効か否かについては、後述するテストリクエストで確認</a:t>
            </a:r>
            <a:r>
              <a:rPr lang="ja-JP" altLang="en-US" sz="1400" b="0" dirty="0" smtClean="0"/>
              <a:t>可能</a:t>
            </a:r>
            <a:endParaRPr lang="en-US" altLang="ja-JP" dirty="0"/>
          </a:p>
        </p:txBody>
      </p:sp>
      <p:sp>
        <p:nvSpPr>
          <p:cNvPr id="4" name="テキスト ボックス 3"/>
          <p:cNvSpPr txBox="1"/>
          <p:nvPr/>
        </p:nvSpPr>
        <p:spPr>
          <a:xfrm>
            <a:off x="1325163" y="2750103"/>
            <a:ext cx="3817019" cy="307777"/>
          </a:xfrm>
          <a:prstGeom prst="rect">
            <a:avLst/>
          </a:prstGeom>
          <a:noFill/>
          <a:ln>
            <a:noFill/>
          </a:ln>
        </p:spPr>
        <p:txBody>
          <a:bodyPr wrap="square" rtlCol="0" anchor="b">
            <a:spAutoFit/>
          </a:bodyPr>
          <a:lstStyle/>
          <a:p>
            <a:pPr algn="ctr"/>
            <a:r>
              <a:rPr kumimoji="1" lang="ja-JP" altLang="en-US" sz="1400" dirty="0" smtClean="0">
                <a:solidFill>
                  <a:srgbClr val="FF0000"/>
                </a:solidFill>
                <a:latin typeface="+mn-ea"/>
              </a:rPr>
              <a:t>この部分をルールにおける「条件」とした</a:t>
            </a:r>
            <a:r>
              <a:rPr lang="ja-JP" altLang="en-US" sz="1400" dirty="0" smtClean="0">
                <a:solidFill>
                  <a:srgbClr val="FF0000"/>
                </a:solidFill>
                <a:latin typeface="+mn-ea"/>
              </a:rPr>
              <a:t>い</a:t>
            </a:r>
            <a:endParaRPr kumimoji="1" lang="en-US" altLang="ja-JP" sz="1400" dirty="0" smtClean="0">
              <a:solidFill>
                <a:srgbClr val="FF0000"/>
              </a:solidFill>
              <a:latin typeface="+mn-ea"/>
            </a:endParaRPr>
          </a:p>
        </p:txBody>
      </p:sp>
      <p:sp>
        <p:nvSpPr>
          <p:cNvPr id="5" name="テキスト ボックス 4"/>
          <p:cNvSpPr txBox="1"/>
          <p:nvPr/>
        </p:nvSpPr>
        <p:spPr>
          <a:xfrm>
            <a:off x="7582833" y="2754664"/>
            <a:ext cx="2833767" cy="954107"/>
          </a:xfrm>
          <a:prstGeom prst="rect">
            <a:avLst/>
          </a:prstGeom>
          <a:noFill/>
        </p:spPr>
        <p:txBody>
          <a:bodyPr wrap="square" rtlCol="0">
            <a:spAutoFit/>
          </a:bodyPr>
          <a:lstStyle/>
          <a:p>
            <a:r>
              <a:rPr kumimoji="1" lang="ja-JP" altLang="en-US" sz="1400" dirty="0" smtClean="0">
                <a:solidFill>
                  <a:srgbClr val="0A3368"/>
                </a:solidFill>
                <a:latin typeface="+mn-ea"/>
              </a:rPr>
              <a:t>ルールマッチ後のアクションについては、後述する「ディシジョンテーブルファイル」で記述していく</a:t>
            </a:r>
            <a:endParaRPr kumimoji="1" lang="en-US" altLang="ja-JP" sz="1400" dirty="0" smtClean="0">
              <a:solidFill>
                <a:srgbClr val="0A3368"/>
              </a:solidFill>
              <a:latin typeface="+mn-ea"/>
            </a:endParaRPr>
          </a:p>
        </p:txBody>
      </p:sp>
      <p:pic>
        <p:nvPicPr>
          <p:cNvPr id="8" name="図 7"/>
          <p:cNvPicPr>
            <a:picLocks noChangeAspect="1"/>
          </p:cNvPicPr>
          <p:nvPr/>
        </p:nvPicPr>
        <p:blipFill rotWithShape="1">
          <a:blip r:embed="rId2"/>
          <a:srcRect b="4736"/>
          <a:stretch/>
        </p:blipFill>
        <p:spPr>
          <a:xfrm>
            <a:off x="1696395" y="3713272"/>
            <a:ext cx="3188239" cy="2088869"/>
          </a:xfrm>
          <a:prstGeom prst="rect">
            <a:avLst/>
          </a:prstGeom>
        </p:spPr>
      </p:pic>
      <p:sp>
        <p:nvSpPr>
          <p:cNvPr id="9" name="下矢印 8"/>
          <p:cNvSpPr/>
          <p:nvPr/>
        </p:nvSpPr>
        <p:spPr bwMode="auto">
          <a:xfrm>
            <a:off x="1504959" y="3030852"/>
            <a:ext cx="3571111" cy="756000"/>
          </a:xfrm>
          <a:prstGeom prst="downArrow">
            <a:avLst>
              <a:gd name="adj1" fmla="val 78874"/>
              <a:gd name="adj2" fmla="val 5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テキスト ボックス 9"/>
          <p:cNvSpPr txBox="1"/>
          <p:nvPr/>
        </p:nvSpPr>
        <p:spPr>
          <a:xfrm>
            <a:off x="2030783" y="3065029"/>
            <a:ext cx="2519463" cy="523220"/>
          </a:xfrm>
          <a:prstGeom prst="rect">
            <a:avLst/>
          </a:prstGeom>
          <a:noFill/>
        </p:spPr>
        <p:txBody>
          <a:bodyPr wrap="square" rtlCol="0">
            <a:spAutoFit/>
          </a:bodyPr>
          <a:lstStyle/>
          <a:p>
            <a:pPr algn="ctr"/>
            <a:r>
              <a:rPr kumimoji="1" lang="ja-JP" altLang="en-US" sz="1400" b="1" dirty="0" smtClean="0">
                <a:solidFill>
                  <a:schemeClr val="bg1"/>
                </a:solidFill>
                <a:latin typeface="+mn-ea"/>
              </a:rPr>
              <a:t>ディシジョンテーブル画面の</a:t>
            </a:r>
            <a:endParaRPr kumimoji="1" lang="en-US" altLang="ja-JP" sz="1400" b="1" dirty="0" smtClean="0">
              <a:solidFill>
                <a:schemeClr val="bg1"/>
              </a:solidFill>
              <a:latin typeface="+mn-ea"/>
            </a:endParaRPr>
          </a:p>
          <a:p>
            <a:pPr algn="ctr"/>
            <a:r>
              <a:rPr kumimoji="1" lang="ja-JP" altLang="en-US" sz="1400" b="1" dirty="0" smtClean="0">
                <a:solidFill>
                  <a:schemeClr val="bg1"/>
                </a:solidFill>
                <a:latin typeface="+mn-ea"/>
              </a:rPr>
              <a:t>「条件式」タブで設定する</a:t>
            </a:r>
            <a:endParaRPr kumimoji="1" lang="en-US" altLang="ja-JP" sz="1400" b="1" dirty="0" smtClean="0">
              <a:solidFill>
                <a:schemeClr val="bg1"/>
              </a:solidFill>
              <a:latin typeface="+mn-ea"/>
            </a:endParaRPr>
          </a:p>
        </p:txBody>
      </p:sp>
      <p:cxnSp>
        <p:nvCxnSpPr>
          <p:cNvPr id="11" name="直線コネクタ 10"/>
          <p:cNvCxnSpPr/>
          <p:nvPr/>
        </p:nvCxnSpPr>
        <p:spPr bwMode="auto">
          <a:xfrm>
            <a:off x="1181132" y="2614631"/>
            <a:ext cx="216030" cy="43724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 name="直線コネクタ 11"/>
          <p:cNvCxnSpPr/>
          <p:nvPr/>
        </p:nvCxnSpPr>
        <p:spPr bwMode="auto">
          <a:xfrm>
            <a:off x="1387434" y="3042320"/>
            <a:ext cx="3636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3" name="直線コネクタ 12"/>
          <p:cNvCxnSpPr/>
          <p:nvPr/>
        </p:nvCxnSpPr>
        <p:spPr bwMode="auto">
          <a:xfrm>
            <a:off x="7232034" y="2583897"/>
            <a:ext cx="360050" cy="1133143"/>
          </a:xfrm>
          <a:prstGeom prst="line">
            <a:avLst/>
          </a:prstGeom>
          <a:solidFill>
            <a:schemeClr val="bg1"/>
          </a:solidFill>
          <a:ln w="38100" cap="flat" cmpd="sng" algn="ctr">
            <a:solidFill>
              <a:srgbClr val="0A3368"/>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4" name="直線コネクタ 13"/>
          <p:cNvCxnSpPr/>
          <p:nvPr/>
        </p:nvCxnSpPr>
        <p:spPr bwMode="auto">
          <a:xfrm flipV="1">
            <a:off x="7595718" y="3701811"/>
            <a:ext cx="2649719" cy="0"/>
          </a:xfrm>
          <a:prstGeom prst="line">
            <a:avLst/>
          </a:prstGeom>
          <a:solidFill>
            <a:schemeClr val="bg1"/>
          </a:solidFill>
          <a:ln w="38100" cap="flat" cmpd="sng" algn="ctr">
            <a:solidFill>
              <a:srgbClr val="0A336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角丸四角形 14"/>
          <p:cNvSpPr/>
          <p:nvPr/>
        </p:nvSpPr>
        <p:spPr bwMode="auto">
          <a:xfrm>
            <a:off x="5111570" y="4465893"/>
            <a:ext cx="3504780" cy="1295466"/>
          </a:xfrm>
          <a:prstGeom prst="roundRect">
            <a:avLst>
              <a:gd name="adj" fmla="val 10926"/>
            </a:avLst>
          </a:prstGeom>
          <a:solidFill>
            <a:schemeClr val="bg1"/>
          </a:solid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正方形/長方形 15"/>
          <p:cNvSpPr/>
          <p:nvPr/>
        </p:nvSpPr>
        <p:spPr>
          <a:xfrm>
            <a:off x="5263370" y="4565047"/>
            <a:ext cx="3170001" cy="1169551"/>
          </a:xfrm>
          <a:prstGeom prst="rect">
            <a:avLst/>
          </a:prstGeom>
        </p:spPr>
        <p:txBody>
          <a:bodyPr wrap="square">
            <a:spAutoFit/>
          </a:bodyPr>
          <a:lstStyle/>
          <a:p>
            <a:pPr marL="0" lvl="2" indent="-287387"/>
            <a:r>
              <a:rPr lang="ja-JP" altLang="en-US" sz="1400" dirty="0" smtClean="0"/>
              <a:t>条件に対して投入されるメッセージ（「</a:t>
            </a:r>
            <a:r>
              <a:rPr lang="en-US" altLang="ja-JP" sz="1400" dirty="0" smtClean="0"/>
              <a:t>Error</a:t>
            </a:r>
            <a:r>
              <a:rPr lang="ja-JP" altLang="en-US" sz="1400" dirty="0" smtClean="0"/>
              <a:t>」や「</a:t>
            </a:r>
            <a:r>
              <a:rPr lang="en-US" altLang="ja-JP" sz="1400" dirty="0" smtClean="0"/>
              <a:t>HDD</a:t>
            </a:r>
            <a:r>
              <a:rPr lang="ja-JP" altLang="en-US" sz="1400" dirty="0" smtClean="0"/>
              <a:t>」）については、後述する「ディシジョンテーブルファイル」で具体的なルールを記述していく</a:t>
            </a:r>
            <a:endParaRPr lang="en-US" altLang="ja-JP" dirty="0"/>
          </a:p>
        </p:txBody>
      </p:sp>
      <p:cxnSp>
        <p:nvCxnSpPr>
          <p:cNvPr id="17" name="直線コネクタ 16"/>
          <p:cNvCxnSpPr>
            <a:endCxn id="15" idx="1"/>
          </p:cNvCxnSpPr>
          <p:nvPr/>
        </p:nvCxnSpPr>
        <p:spPr bwMode="auto">
          <a:xfrm>
            <a:off x="4861259" y="4703146"/>
            <a:ext cx="250311" cy="41048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8" name="フリーフォーム 17"/>
          <p:cNvSpPr/>
          <p:nvPr/>
        </p:nvSpPr>
        <p:spPr bwMode="auto">
          <a:xfrm>
            <a:off x="1743892" y="4055056"/>
            <a:ext cx="3078456" cy="1706302"/>
          </a:xfrm>
          <a:custGeom>
            <a:avLst/>
            <a:gdLst>
              <a:gd name="connsiteX0" fmla="*/ 1078178 w 3078456"/>
              <a:gd name="connsiteY0" fmla="*/ 0 h 1706302"/>
              <a:gd name="connsiteX1" fmla="*/ 2007450 w 3078456"/>
              <a:gd name="connsiteY1" fmla="*/ 0 h 1706302"/>
              <a:gd name="connsiteX2" fmla="*/ 2046884 w 3078456"/>
              <a:gd name="connsiteY2" fmla="*/ 39434 h 1706302"/>
              <a:gd name="connsiteX3" fmla="*/ 2046884 w 3078456"/>
              <a:gd name="connsiteY3" fmla="*/ 307188 h 1706302"/>
              <a:gd name="connsiteX4" fmla="*/ 3032943 w 3078456"/>
              <a:gd name="connsiteY4" fmla="*/ 307188 h 1706302"/>
              <a:gd name="connsiteX5" fmla="*/ 3078456 w 3078456"/>
              <a:gd name="connsiteY5" fmla="*/ 352701 h 1706302"/>
              <a:gd name="connsiteX6" fmla="*/ 3078456 w 3078456"/>
              <a:gd name="connsiteY6" fmla="*/ 1660789 h 1706302"/>
              <a:gd name="connsiteX7" fmla="*/ 3032943 w 3078456"/>
              <a:gd name="connsiteY7" fmla="*/ 1706302 h 1706302"/>
              <a:gd name="connsiteX8" fmla="*/ 45513 w 3078456"/>
              <a:gd name="connsiteY8" fmla="*/ 1706302 h 1706302"/>
              <a:gd name="connsiteX9" fmla="*/ 0 w 3078456"/>
              <a:gd name="connsiteY9" fmla="*/ 1660789 h 1706302"/>
              <a:gd name="connsiteX10" fmla="*/ 0 w 3078456"/>
              <a:gd name="connsiteY10" fmla="*/ 352701 h 1706302"/>
              <a:gd name="connsiteX11" fmla="*/ 45513 w 3078456"/>
              <a:gd name="connsiteY11" fmla="*/ 307188 h 1706302"/>
              <a:gd name="connsiteX12" fmla="*/ 1038744 w 3078456"/>
              <a:gd name="connsiteY12" fmla="*/ 307188 h 1706302"/>
              <a:gd name="connsiteX13" fmla="*/ 1038744 w 3078456"/>
              <a:gd name="connsiteY13" fmla="*/ 39434 h 1706302"/>
              <a:gd name="connsiteX14" fmla="*/ 1078178 w 3078456"/>
              <a:gd name="connsiteY14" fmla="*/ 0 h 170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8456" h="1706302">
                <a:moveTo>
                  <a:pt x="1078178" y="0"/>
                </a:moveTo>
                <a:lnTo>
                  <a:pt x="2007450" y="0"/>
                </a:lnTo>
                <a:cubicBezTo>
                  <a:pt x="2029229" y="0"/>
                  <a:pt x="2046884" y="17655"/>
                  <a:pt x="2046884" y="39434"/>
                </a:cubicBezTo>
                <a:lnTo>
                  <a:pt x="2046884" y="307188"/>
                </a:lnTo>
                <a:lnTo>
                  <a:pt x="3032943" y="307188"/>
                </a:lnTo>
                <a:cubicBezTo>
                  <a:pt x="3058079" y="307188"/>
                  <a:pt x="3078456" y="327565"/>
                  <a:pt x="3078456" y="352701"/>
                </a:cubicBezTo>
                <a:lnTo>
                  <a:pt x="3078456" y="1660789"/>
                </a:lnTo>
                <a:cubicBezTo>
                  <a:pt x="3078456" y="1685925"/>
                  <a:pt x="3058079" y="1706302"/>
                  <a:pt x="3032943" y="1706302"/>
                </a:cubicBezTo>
                <a:lnTo>
                  <a:pt x="45513" y="1706302"/>
                </a:lnTo>
                <a:cubicBezTo>
                  <a:pt x="20377" y="1706302"/>
                  <a:pt x="0" y="1685925"/>
                  <a:pt x="0" y="1660789"/>
                </a:cubicBezTo>
                <a:lnTo>
                  <a:pt x="0" y="352701"/>
                </a:lnTo>
                <a:cubicBezTo>
                  <a:pt x="0" y="327565"/>
                  <a:pt x="20377" y="307188"/>
                  <a:pt x="45513" y="307188"/>
                </a:cubicBezTo>
                <a:lnTo>
                  <a:pt x="1038744" y="307188"/>
                </a:lnTo>
                <a:lnTo>
                  <a:pt x="1038744" y="39434"/>
                </a:lnTo>
                <a:cubicBezTo>
                  <a:pt x="1038744" y="17655"/>
                  <a:pt x="1056399" y="0"/>
                  <a:pt x="1078178" y="0"/>
                </a:cubicBez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498075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5/6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「ディシジョンテーブル」画面で操作する（</a:t>
            </a:r>
            <a:r>
              <a:rPr lang="en-US" altLang="ja-JP" dirty="0"/>
              <a:t>3/3</a:t>
            </a:r>
            <a:r>
              <a:rPr lang="ja-JP" altLang="en-US" dirty="0"/>
              <a:t>）</a:t>
            </a:r>
            <a:endParaRPr lang="en-US" altLang="ja-JP" dirty="0"/>
          </a:p>
          <a:p>
            <a:pPr lvl="1"/>
            <a:endParaRPr lang="en-US" altLang="ja-JP" dirty="0"/>
          </a:p>
          <a:p>
            <a:pPr lvl="1"/>
            <a:r>
              <a:rPr lang="ja-JP" altLang="en-US" dirty="0"/>
              <a:t>「未知事象通知」タブ</a:t>
            </a:r>
            <a:endParaRPr lang="en-US" altLang="ja-JP" dirty="0"/>
          </a:p>
          <a:p>
            <a:pPr lvl="2"/>
            <a:r>
              <a:rPr lang="ja-JP" altLang="en-US" dirty="0"/>
              <a:t>「メールで通知する」を選択することで、未知事象が発生した場合メールで通知するよう設定することが可能</a:t>
            </a:r>
            <a:endParaRPr lang="en-US" altLang="ja-JP" dirty="0"/>
          </a:p>
          <a:p>
            <a:pPr lvl="2"/>
            <a:endParaRPr lang="en-US" altLang="ja-JP" dirty="0"/>
          </a:p>
          <a:p>
            <a:pPr lvl="1"/>
            <a:r>
              <a:rPr lang="ja-JP" altLang="en-US" dirty="0"/>
              <a:t>「既知事象」と「未知事象」</a:t>
            </a:r>
            <a:endParaRPr lang="en-US" altLang="ja-JP" dirty="0"/>
          </a:p>
          <a:p>
            <a:pPr lvl="2"/>
            <a:r>
              <a:rPr lang="ja-JP" altLang="en-US" dirty="0"/>
              <a:t>既知事象：ルールとして定義できており、アクションも定義できている事象のこと</a:t>
            </a:r>
            <a:endParaRPr lang="en-US" altLang="ja-JP" dirty="0"/>
          </a:p>
          <a:p>
            <a:pPr lvl="2"/>
            <a:r>
              <a:rPr lang="ja-JP" altLang="en-US" dirty="0"/>
              <a:t>未知事象：既知事象として定義できていない事象のこと</a:t>
            </a:r>
            <a:endParaRPr lang="en-US" altLang="ja-JP" dirty="0"/>
          </a:p>
          <a:p>
            <a:pPr marL="360000" lvl="2" indent="0">
              <a:buNone/>
            </a:pPr>
            <a:endParaRPr lang="en-US" altLang="ja-JP" dirty="0"/>
          </a:p>
          <a:p>
            <a:pPr lvl="1"/>
            <a:r>
              <a:rPr lang="ja-JP" altLang="en-US" dirty="0" smtClean="0"/>
              <a:t>例 「</a:t>
            </a:r>
            <a:r>
              <a:rPr lang="ja-JP" altLang="en-US" dirty="0"/>
              <a:t>メールで通知する」を設定した</a:t>
            </a:r>
            <a:r>
              <a:rPr lang="ja-JP" altLang="en-US" dirty="0" smtClean="0"/>
              <a:t>状態で、ルールとして定義して</a:t>
            </a:r>
            <a:r>
              <a:rPr lang="ja-JP" altLang="en-US" dirty="0"/>
              <a:t>いない「</a:t>
            </a:r>
            <a:r>
              <a:rPr lang="en-US" altLang="ja-JP" dirty="0"/>
              <a:t>NG</a:t>
            </a:r>
            <a:r>
              <a:rPr lang="ja-JP" altLang="en-US" dirty="0"/>
              <a:t>」というメッセージを受け取った場合</a:t>
            </a:r>
            <a:endParaRPr lang="en-US" altLang="ja-JP" dirty="0"/>
          </a:p>
          <a:p>
            <a:pPr lvl="2"/>
            <a:endParaRPr lang="en-US" altLang="ja-JP" dirty="0"/>
          </a:p>
        </p:txBody>
      </p:sp>
      <p:graphicFrame>
        <p:nvGraphicFramePr>
          <p:cNvPr id="4" name="表 3"/>
          <p:cNvGraphicFramePr>
            <a:graphicFrameLocks noGrp="1"/>
          </p:cNvGraphicFramePr>
          <p:nvPr>
            <p:extLst>
              <p:ext uri="{D42A27DB-BD31-4B8C-83A1-F6EECF244321}">
                <p14:modId xmlns:p14="http://schemas.microsoft.com/office/powerpoint/2010/main" val="3716457380"/>
              </p:ext>
            </p:extLst>
          </p:nvPr>
        </p:nvGraphicFramePr>
        <p:xfrm>
          <a:off x="1893591" y="4005080"/>
          <a:ext cx="8404818" cy="2160300"/>
        </p:xfrm>
        <a:graphic>
          <a:graphicData uri="http://schemas.openxmlformats.org/drawingml/2006/table">
            <a:tbl>
              <a:tblPr firstRow="1" bandRow="1">
                <a:tableStyleId>{5C22544A-7EE6-4342-B048-85BDC9FD1C3A}</a:tableStyleId>
              </a:tblPr>
              <a:tblGrid>
                <a:gridCol w="952818">
                  <a:extLst>
                    <a:ext uri="{9D8B030D-6E8A-4147-A177-3AD203B41FA5}">
                      <a16:colId xmlns:a16="http://schemas.microsoft.com/office/drawing/2014/main" val="3858504258"/>
                    </a:ext>
                  </a:extLst>
                </a:gridCol>
                <a:gridCol w="2484000">
                  <a:extLst>
                    <a:ext uri="{9D8B030D-6E8A-4147-A177-3AD203B41FA5}">
                      <a16:colId xmlns:a16="http://schemas.microsoft.com/office/drawing/2014/main" val="393151939"/>
                    </a:ext>
                  </a:extLst>
                </a:gridCol>
                <a:gridCol w="2484000">
                  <a:extLst>
                    <a:ext uri="{9D8B030D-6E8A-4147-A177-3AD203B41FA5}">
                      <a16:colId xmlns:a16="http://schemas.microsoft.com/office/drawing/2014/main" val="368185662"/>
                    </a:ext>
                  </a:extLst>
                </a:gridCol>
                <a:gridCol w="2484000">
                  <a:extLst>
                    <a:ext uri="{9D8B030D-6E8A-4147-A177-3AD203B41FA5}">
                      <a16:colId xmlns:a16="http://schemas.microsoft.com/office/drawing/2014/main" val="3450260099"/>
                    </a:ext>
                  </a:extLst>
                </a:gridCol>
              </a:tblGrid>
              <a:tr h="364365">
                <a:tc>
                  <a:txBody>
                    <a:bodyPr/>
                    <a:lstStyle/>
                    <a:p>
                      <a:pPr algn="ctr"/>
                      <a:r>
                        <a:rPr kumimoji="1" lang="ja-JP" altLang="en-US" sz="1400" b="1" dirty="0" smtClean="0">
                          <a:solidFill>
                            <a:schemeClr val="bg1"/>
                          </a:solidFill>
                        </a:rPr>
                        <a:t>フロー</a:t>
                      </a:r>
                      <a:endParaRPr kumimoji="1" lang="ja-JP" altLang="en-US" sz="1400" b="1" dirty="0">
                        <a:solidFill>
                          <a:schemeClr val="bg1"/>
                        </a:solidFill>
                      </a:endParaRPr>
                    </a:p>
                  </a:txBody>
                  <a:tcPr anchor="ctr">
                    <a:solidFill>
                      <a:srgbClr val="002060"/>
                    </a:solidFill>
                  </a:tcPr>
                </a:tc>
                <a:tc>
                  <a:txBody>
                    <a:bodyPr/>
                    <a:lstStyle/>
                    <a:p>
                      <a:pPr algn="ctr"/>
                      <a:r>
                        <a:rPr kumimoji="1" lang="ja-JP" altLang="en-US" sz="1400" b="1" dirty="0" smtClean="0">
                          <a:solidFill>
                            <a:schemeClr val="bg1"/>
                          </a:solidFill>
                        </a:rPr>
                        <a:t>リクエスト</a:t>
                      </a:r>
                      <a:endParaRPr kumimoji="1" lang="ja-JP" altLang="en-US" sz="1400" b="1" dirty="0">
                        <a:solidFill>
                          <a:schemeClr val="bg1"/>
                        </a:solidFill>
                      </a:endParaRPr>
                    </a:p>
                  </a:txBody>
                  <a:tcPr anchor="ctr">
                    <a:solidFill>
                      <a:srgbClr val="002060"/>
                    </a:solidFill>
                  </a:tcPr>
                </a:tc>
                <a:tc>
                  <a:txBody>
                    <a:bodyPr/>
                    <a:lstStyle/>
                    <a:p>
                      <a:pPr algn="ctr"/>
                      <a:r>
                        <a:rPr kumimoji="1" lang="ja-JP" altLang="en-US" sz="1400" b="1" dirty="0" smtClean="0">
                          <a:solidFill>
                            <a:schemeClr val="bg1"/>
                          </a:solidFill>
                        </a:rPr>
                        <a:t>ルールマッチング</a:t>
                      </a:r>
                      <a:endParaRPr kumimoji="1" lang="ja-JP" altLang="en-US" sz="1400" b="1" dirty="0">
                        <a:solidFill>
                          <a:schemeClr val="bg1"/>
                        </a:solidFill>
                      </a:endParaRPr>
                    </a:p>
                  </a:txBody>
                  <a:tcPr anchor="ctr">
                    <a:solidFill>
                      <a:srgbClr val="002060"/>
                    </a:solidFill>
                  </a:tcPr>
                </a:tc>
                <a:tc>
                  <a:txBody>
                    <a:bodyPr/>
                    <a:lstStyle/>
                    <a:p>
                      <a:pPr algn="ctr"/>
                      <a:r>
                        <a:rPr kumimoji="1" lang="ja-JP" altLang="en-US" sz="1400" b="1" dirty="0" smtClean="0">
                          <a:solidFill>
                            <a:schemeClr val="bg1"/>
                          </a:solidFill>
                        </a:rPr>
                        <a:t>アクション</a:t>
                      </a:r>
                      <a:endParaRPr kumimoji="1" lang="ja-JP" altLang="en-US" sz="1400" b="1" dirty="0">
                        <a:solidFill>
                          <a:schemeClr val="bg1"/>
                        </a:solidFill>
                      </a:endParaRPr>
                    </a:p>
                  </a:txBody>
                  <a:tcPr anchor="ctr">
                    <a:solidFill>
                      <a:srgbClr val="002060"/>
                    </a:solidFill>
                  </a:tcPr>
                </a:tc>
                <a:extLst>
                  <a:ext uri="{0D108BD9-81ED-4DB2-BD59-A6C34878D82A}">
                    <a16:rowId xmlns:a16="http://schemas.microsoft.com/office/drawing/2014/main" val="1869865517"/>
                  </a:ext>
                </a:extLst>
              </a:tr>
              <a:tr h="1795935">
                <a:tc>
                  <a:txBody>
                    <a:bodyPr/>
                    <a:lstStyle/>
                    <a:p>
                      <a:pPr algn="ctr"/>
                      <a:r>
                        <a:rPr kumimoji="1" lang="ja-JP" altLang="en-US" sz="1400" b="1" dirty="0" smtClean="0">
                          <a:solidFill>
                            <a:schemeClr val="bg1"/>
                          </a:solidFill>
                        </a:rPr>
                        <a:t>イメージ</a:t>
                      </a:r>
                      <a:endParaRPr kumimoji="1" lang="ja-JP" altLang="en-US" sz="1400" b="1" dirty="0">
                        <a:solidFill>
                          <a:schemeClr val="bg1"/>
                        </a:solidFill>
                      </a:endParaRPr>
                    </a:p>
                  </a:txBody>
                  <a:tcPr anchor="ctr">
                    <a:solidFill>
                      <a:srgbClr val="002060"/>
                    </a:solidFill>
                  </a:tcPr>
                </a:tc>
                <a:tc>
                  <a:txBody>
                    <a:bodyPr/>
                    <a:lstStyle/>
                    <a:p>
                      <a:pPr algn="ctr"/>
                      <a:endParaRPr kumimoji="1" lang="ja-JP" altLang="en-US" sz="1600" dirty="0"/>
                    </a:p>
                  </a:txBody>
                  <a:tcPr anchor="ctr">
                    <a:solidFill>
                      <a:srgbClr val="11AFB2">
                        <a:alpha val="25000"/>
                      </a:srgbClr>
                    </a:solidFill>
                  </a:tcPr>
                </a:tc>
                <a:tc>
                  <a:txBody>
                    <a:bodyPr/>
                    <a:lstStyle/>
                    <a:p>
                      <a:pPr algn="ctr"/>
                      <a:endParaRPr kumimoji="1" lang="ja-JP" altLang="en-US" sz="1600" dirty="0"/>
                    </a:p>
                  </a:txBody>
                  <a:tcPr anchor="ctr">
                    <a:solidFill>
                      <a:srgbClr val="11AFB2">
                        <a:alpha val="25000"/>
                      </a:srgbClr>
                    </a:solidFill>
                  </a:tcPr>
                </a:tc>
                <a:tc>
                  <a:txBody>
                    <a:bodyPr/>
                    <a:lstStyle/>
                    <a:p>
                      <a:pPr algn="ctr"/>
                      <a:endParaRPr kumimoji="1" lang="ja-JP" altLang="en-US" sz="1600" dirty="0"/>
                    </a:p>
                  </a:txBody>
                  <a:tcPr anchor="ctr">
                    <a:solidFill>
                      <a:srgbClr val="11AFB2">
                        <a:alpha val="25000"/>
                      </a:srgbClr>
                    </a:solidFill>
                  </a:tcPr>
                </a:tc>
                <a:extLst>
                  <a:ext uri="{0D108BD9-81ED-4DB2-BD59-A6C34878D82A}">
                    <a16:rowId xmlns:a16="http://schemas.microsoft.com/office/drawing/2014/main" val="1942711917"/>
                  </a:ext>
                </a:extLst>
              </a:tr>
            </a:tbl>
          </a:graphicData>
        </a:graphic>
      </p:graphicFrame>
      <p:sp>
        <p:nvSpPr>
          <p:cNvPr id="5" name="正方形/長方形 4"/>
          <p:cNvSpPr/>
          <p:nvPr/>
        </p:nvSpPr>
        <p:spPr bwMode="auto">
          <a:xfrm>
            <a:off x="3029768" y="4531384"/>
            <a:ext cx="2160000" cy="1440000"/>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400" b="1" dirty="0">
                <a:solidFill>
                  <a:srgbClr val="002060"/>
                </a:solidFill>
                <a:latin typeface="+mn-ea"/>
              </a:rPr>
              <a:t>メッセージ</a:t>
            </a:r>
            <a:endParaRPr kumimoji="1" lang="ja-JP" altLang="en-US" sz="1400" b="1" dirty="0" smtClean="0">
              <a:solidFill>
                <a:srgbClr val="002060"/>
              </a:solidFill>
              <a:latin typeface="+mn-ea"/>
            </a:endParaRPr>
          </a:p>
        </p:txBody>
      </p:sp>
      <p:sp>
        <p:nvSpPr>
          <p:cNvPr id="8" name="正方形/長方形 7"/>
          <p:cNvSpPr/>
          <p:nvPr/>
        </p:nvSpPr>
        <p:spPr bwMode="auto">
          <a:xfrm>
            <a:off x="7968560" y="4531384"/>
            <a:ext cx="2160000" cy="1440000"/>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400" b="1" dirty="0" smtClean="0">
                <a:solidFill>
                  <a:srgbClr val="002060"/>
                </a:solidFill>
                <a:latin typeface="+mn-ea"/>
              </a:rPr>
              <a:t>未知事象</a:t>
            </a:r>
            <a:r>
              <a:rPr lang="ja-JP" altLang="en-US" sz="1400" b="1" dirty="0">
                <a:solidFill>
                  <a:srgbClr val="002060"/>
                </a:solidFill>
                <a:latin typeface="+mn-ea"/>
              </a:rPr>
              <a:t>通知</a:t>
            </a:r>
            <a:endParaRPr kumimoji="1" lang="ja-JP" altLang="en-US" sz="1400" b="1" dirty="0" smtClean="0">
              <a:solidFill>
                <a:srgbClr val="002060"/>
              </a:solidFill>
              <a:latin typeface="+mn-ea"/>
            </a:endParaRPr>
          </a:p>
        </p:txBody>
      </p:sp>
      <p:sp>
        <p:nvSpPr>
          <p:cNvPr id="9" name="正方形/長方形 8"/>
          <p:cNvSpPr/>
          <p:nvPr/>
        </p:nvSpPr>
        <p:spPr bwMode="auto">
          <a:xfrm>
            <a:off x="5528109" y="4531384"/>
            <a:ext cx="2160000" cy="1440000"/>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en-US" altLang="ja-JP" sz="1400" b="1" dirty="0" smtClean="0">
                <a:solidFill>
                  <a:srgbClr val="002060"/>
                </a:solidFill>
                <a:latin typeface="+mn-ea"/>
              </a:rPr>
              <a:t>OAS</a:t>
            </a:r>
            <a:r>
              <a:rPr lang="en-US" altLang="ja-JP" sz="1400" b="1" dirty="0">
                <a:solidFill>
                  <a:srgbClr val="002060"/>
                </a:solidFill>
                <a:latin typeface="+mn-ea"/>
              </a:rPr>
              <a:t>E</a:t>
            </a:r>
            <a:endParaRPr kumimoji="1" lang="ja-JP" altLang="en-US" sz="1400" b="1" dirty="0" smtClean="0">
              <a:solidFill>
                <a:srgbClr val="002060"/>
              </a:solidFill>
              <a:latin typeface="+mn-ea"/>
            </a:endParaRPr>
          </a:p>
        </p:txBody>
      </p:sp>
      <p:sp>
        <p:nvSpPr>
          <p:cNvPr id="10" name="右矢印 9"/>
          <p:cNvSpPr/>
          <p:nvPr/>
        </p:nvSpPr>
        <p:spPr bwMode="auto">
          <a:xfrm>
            <a:off x="7608210" y="5041173"/>
            <a:ext cx="576000" cy="576080"/>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右矢印 10"/>
          <p:cNvSpPr/>
          <p:nvPr/>
        </p:nvSpPr>
        <p:spPr bwMode="auto">
          <a:xfrm>
            <a:off x="5076843" y="5041173"/>
            <a:ext cx="576000" cy="576080"/>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メモ 11"/>
          <p:cNvSpPr/>
          <p:nvPr/>
        </p:nvSpPr>
        <p:spPr bwMode="auto">
          <a:xfrm>
            <a:off x="3431630" y="5147657"/>
            <a:ext cx="1217066" cy="357092"/>
          </a:xfrm>
          <a:prstGeom prst="foldedCorner">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en-US" altLang="ja-JP" sz="1400" b="1" dirty="0" smtClean="0">
                <a:latin typeface="+mn-ea"/>
              </a:rPr>
              <a:t>[NG]…</a:t>
            </a:r>
            <a:endParaRPr kumimoji="1" lang="ja-JP" altLang="en-US" sz="1400" b="1" dirty="0" smtClean="0">
              <a:latin typeface="+mn-ea"/>
            </a:endParaRPr>
          </a:p>
        </p:txBody>
      </p:sp>
      <p:sp>
        <p:nvSpPr>
          <p:cNvPr id="13" name="フローチャート: 内部記憶 12"/>
          <p:cNvSpPr/>
          <p:nvPr/>
        </p:nvSpPr>
        <p:spPr bwMode="auto">
          <a:xfrm>
            <a:off x="5728341" y="4982501"/>
            <a:ext cx="1706509" cy="467076"/>
          </a:xfrm>
          <a:prstGeom prst="flowChartInternalStorage">
            <a:avLst/>
          </a:prstGeom>
          <a:solidFill>
            <a:srgbClr val="FCEEEF"/>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100" b="1" dirty="0" smtClean="0">
                <a:latin typeface="+mn-ea"/>
              </a:rPr>
              <a:t>Error</a:t>
            </a:r>
            <a:r>
              <a:rPr kumimoji="1" lang="ja-JP" altLang="en-US" sz="1100" b="1" dirty="0" smtClean="0">
                <a:latin typeface="+mn-ea"/>
              </a:rPr>
              <a:t>：</a:t>
            </a:r>
            <a:r>
              <a:rPr kumimoji="1" lang="en-US" altLang="ja-JP" sz="1100" b="1" dirty="0" smtClean="0">
                <a:latin typeface="+mn-ea"/>
              </a:rPr>
              <a:t>reboot</a:t>
            </a:r>
          </a:p>
          <a:p>
            <a:r>
              <a:rPr lang="en-US" altLang="ja-JP" sz="1100" b="1" dirty="0" smtClean="0">
                <a:latin typeface="+mn-ea"/>
              </a:rPr>
              <a:t>Warning</a:t>
            </a:r>
            <a:r>
              <a:rPr lang="ja-JP" altLang="en-US" sz="1100" b="1" dirty="0" smtClean="0">
                <a:latin typeface="+mn-ea"/>
              </a:rPr>
              <a:t>：</a:t>
            </a:r>
            <a:r>
              <a:rPr lang="en-US" altLang="ja-JP" sz="1100" b="1" dirty="0" smtClean="0">
                <a:latin typeface="+mn-ea"/>
              </a:rPr>
              <a:t>mail</a:t>
            </a:r>
          </a:p>
        </p:txBody>
      </p:sp>
      <p:pic>
        <p:nvPicPr>
          <p:cNvPr id="14" name="図 13"/>
          <p:cNvPicPr>
            <a:picLocks noChangeAspect="1"/>
          </p:cNvPicPr>
          <p:nvPr/>
        </p:nvPicPr>
        <p:blipFill>
          <a:blip r:embed="rId2"/>
          <a:stretch>
            <a:fillRect/>
          </a:stretch>
        </p:blipFill>
        <p:spPr>
          <a:xfrm>
            <a:off x="8695827" y="5149913"/>
            <a:ext cx="575391" cy="389903"/>
          </a:xfrm>
          <a:prstGeom prst="rect">
            <a:avLst/>
          </a:prstGeom>
        </p:spPr>
      </p:pic>
      <p:sp>
        <p:nvSpPr>
          <p:cNvPr id="15" name="テキスト ボックス 14"/>
          <p:cNvSpPr txBox="1"/>
          <p:nvPr/>
        </p:nvSpPr>
        <p:spPr>
          <a:xfrm>
            <a:off x="5673289" y="5498702"/>
            <a:ext cx="1813317" cy="461665"/>
          </a:xfrm>
          <a:prstGeom prst="rect">
            <a:avLst/>
          </a:prstGeom>
          <a:noFill/>
        </p:spPr>
        <p:txBody>
          <a:bodyPr wrap="none" rtlCol="0">
            <a:spAutoFit/>
          </a:bodyPr>
          <a:lstStyle/>
          <a:p>
            <a:pPr algn="ctr"/>
            <a:r>
              <a:rPr lang="ja-JP" altLang="en-US" sz="1200" b="1" dirty="0" smtClean="0">
                <a:solidFill>
                  <a:srgbClr val="FF0000"/>
                </a:solidFill>
              </a:rPr>
              <a:t>「</a:t>
            </a:r>
            <a:r>
              <a:rPr lang="en-US" altLang="ja-JP" sz="1200" b="1" dirty="0" smtClean="0">
                <a:solidFill>
                  <a:srgbClr val="FF0000"/>
                </a:solidFill>
              </a:rPr>
              <a:t>NG</a:t>
            </a:r>
            <a:r>
              <a:rPr lang="ja-JP" altLang="en-US" sz="1200" b="1" dirty="0" smtClean="0">
                <a:solidFill>
                  <a:srgbClr val="FF0000"/>
                </a:solidFill>
              </a:rPr>
              <a:t>」を定義している</a:t>
            </a:r>
            <a:endParaRPr lang="en-US" altLang="ja-JP" sz="1200" b="1" dirty="0" smtClean="0">
              <a:solidFill>
                <a:srgbClr val="FF0000"/>
              </a:solidFill>
            </a:endParaRPr>
          </a:p>
          <a:p>
            <a:pPr algn="ctr"/>
            <a:r>
              <a:rPr lang="ja-JP" altLang="en-US" sz="1200" b="1" dirty="0" smtClean="0">
                <a:solidFill>
                  <a:srgbClr val="FF0000"/>
                </a:solidFill>
              </a:rPr>
              <a:t>ルールが存在しない</a:t>
            </a:r>
            <a:endParaRPr kumimoji="1" lang="ja-JP" altLang="en-US" sz="1200" b="1" dirty="0">
              <a:solidFill>
                <a:srgbClr val="FF0000"/>
              </a:solidFill>
            </a:endParaRPr>
          </a:p>
        </p:txBody>
      </p:sp>
    </p:spTree>
    <p:extLst>
      <p:ext uri="{BB962C8B-B14F-4D97-AF65-F5344CB8AC3E}">
        <p14:creationId xmlns:p14="http://schemas.microsoft.com/office/powerpoint/2010/main" val="576724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6/6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注意事項</a:t>
            </a:r>
            <a:endParaRPr lang="en-US" altLang="ja-JP" dirty="0"/>
          </a:p>
          <a:p>
            <a:endParaRPr lang="en-US" altLang="ja-JP" dirty="0"/>
          </a:p>
          <a:p>
            <a:pPr lvl="1"/>
            <a:r>
              <a:rPr lang="ja-JP" altLang="en-US" dirty="0"/>
              <a:t>ディシジョンテーブルの最大作成可能数は環境によって変動する</a:t>
            </a:r>
            <a:endParaRPr lang="en-US" altLang="ja-JP" dirty="0"/>
          </a:p>
          <a:p>
            <a:pPr lvl="1"/>
            <a:r>
              <a:rPr lang="en-US" altLang="ja-JP" dirty="0"/>
              <a:t>4</a:t>
            </a:r>
            <a:r>
              <a:rPr lang="ja-JP" altLang="en-US" dirty="0"/>
              <a:t>件を目安とし、必要に応じて削除する</a:t>
            </a:r>
            <a:endParaRPr lang="en-US" altLang="ja-JP" dirty="0"/>
          </a:p>
          <a:p>
            <a:pPr lvl="1"/>
            <a:r>
              <a:rPr lang="ja-JP" altLang="en-US" dirty="0"/>
              <a:t>作成可能数を超えた場合、エラーが発生する可能性があることに留意</a:t>
            </a:r>
            <a:endParaRPr lang="en-US" altLang="ja-JP" dirty="0"/>
          </a:p>
          <a:p>
            <a:pPr lvl="1"/>
            <a:r>
              <a:rPr lang="ja-JP" altLang="en-US" dirty="0"/>
              <a:t>エラーが発生した場合は以下を参照する</a:t>
            </a:r>
            <a:r>
              <a:rPr lang="en-US" altLang="ja-JP" dirty="0"/>
              <a:t/>
            </a:r>
            <a:br>
              <a:rPr lang="en-US" altLang="ja-JP" dirty="0"/>
            </a:br>
            <a:r>
              <a:rPr lang="en-US" altLang="ja-JP" dirty="0"/>
              <a:t>&lt;</a:t>
            </a:r>
            <a:r>
              <a:rPr lang="ja-JP" altLang="en-US" dirty="0"/>
              <a:t> </a:t>
            </a:r>
            <a:r>
              <a:rPr lang="ja-JP" altLang="en-US" b="1" dirty="0">
                <a:hlinkClick r:id="rId2"/>
              </a:rPr>
              <a:t>環境構築マニュアル </a:t>
            </a:r>
            <a:r>
              <a:rPr lang="en-US" altLang="ja-JP" b="1" dirty="0">
                <a:hlinkClick r:id="rId2"/>
              </a:rPr>
              <a:t>-</a:t>
            </a:r>
            <a:r>
              <a:rPr lang="ja-JP" altLang="en-US" b="1" dirty="0">
                <a:hlinkClick r:id="rId2"/>
              </a:rPr>
              <a:t>基本編</a:t>
            </a:r>
            <a:r>
              <a:rPr lang="en-US" altLang="ja-JP" b="1" dirty="0">
                <a:hlinkClick r:id="rId2"/>
              </a:rPr>
              <a:t>-</a:t>
            </a:r>
            <a:r>
              <a:rPr lang="ja-JP" altLang="en-US" b="1" dirty="0">
                <a:hlinkClick r:id="rId2"/>
              </a:rPr>
              <a:t>  </a:t>
            </a:r>
            <a:r>
              <a:rPr lang="en-US" altLang="ja-JP" b="1" dirty="0">
                <a:hlinkClick r:id="rId2"/>
              </a:rPr>
              <a:t>4. </a:t>
            </a:r>
            <a:r>
              <a:rPr lang="ja-JP" altLang="en-US" b="1" dirty="0">
                <a:hlinkClick r:id="rId2"/>
              </a:rPr>
              <a:t>注意事項 </a:t>
            </a:r>
            <a:r>
              <a:rPr lang="en-US" altLang="ja-JP" dirty="0"/>
              <a:t>&gt;</a:t>
            </a:r>
          </a:p>
          <a:p>
            <a:endParaRPr kumimoji="1" lang="ja-JP" altLang="en-US" dirty="0"/>
          </a:p>
        </p:txBody>
      </p:sp>
      <p:pic>
        <p:nvPicPr>
          <p:cNvPr id="2" name="図 1"/>
          <p:cNvPicPr>
            <a:picLocks noChangeAspect="1"/>
          </p:cNvPicPr>
          <p:nvPr/>
        </p:nvPicPr>
        <p:blipFill>
          <a:blip r:embed="rId3"/>
          <a:stretch>
            <a:fillRect/>
          </a:stretch>
        </p:blipFill>
        <p:spPr>
          <a:xfrm>
            <a:off x="5300156" y="3501010"/>
            <a:ext cx="5764534" cy="2747833"/>
          </a:xfrm>
          <a:prstGeom prst="rect">
            <a:avLst/>
          </a:prstGeom>
        </p:spPr>
      </p:pic>
      <p:pic>
        <p:nvPicPr>
          <p:cNvPr id="3" name="図 2"/>
          <p:cNvPicPr>
            <a:picLocks noChangeAspect="1"/>
          </p:cNvPicPr>
          <p:nvPr/>
        </p:nvPicPr>
        <p:blipFill>
          <a:blip r:embed="rId4"/>
          <a:stretch>
            <a:fillRect/>
          </a:stretch>
        </p:blipFill>
        <p:spPr>
          <a:xfrm>
            <a:off x="1487361" y="3501009"/>
            <a:ext cx="3642476" cy="2747833"/>
          </a:xfrm>
          <a:prstGeom prst="rect">
            <a:avLst/>
          </a:prstGeom>
        </p:spPr>
      </p:pic>
      <p:sp>
        <p:nvSpPr>
          <p:cNvPr id="4" name="正方形/長方形 3"/>
          <p:cNvSpPr/>
          <p:nvPr/>
        </p:nvSpPr>
        <p:spPr bwMode="auto">
          <a:xfrm>
            <a:off x="1500453" y="4432689"/>
            <a:ext cx="261854" cy="237633"/>
          </a:xfrm>
          <a:prstGeom prst="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正方形/長方形 7"/>
          <p:cNvSpPr/>
          <p:nvPr/>
        </p:nvSpPr>
        <p:spPr bwMode="auto">
          <a:xfrm>
            <a:off x="7633610" y="5923950"/>
            <a:ext cx="550680" cy="216030"/>
          </a:xfrm>
          <a:prstGeom prst="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テキスト ボックス 8"/>
          <p:cNvSpPr txBox="1"/>
          <p:nvPr/>
        </p:nvSpPr>
        <p:spPr>
          <a:xfrm>
            <a:off x="1664431" y="5064766"/>
            <a:ext cx="3642414" cy="307777"/>
          </a:xfrm>
          <a:prstGeom prst="rect">
            <a:avLst/>
          </a:prstGeom>
          <a:noFill/>
          <a:ln>
            <a:noFill/>
          </a:ln>
        </p:spPr>
        <p:txBody>
          <a:bodyPr wrap="square" rtlCol="0" anchor="b">
            <a:spAutoFit/>
          </a:bodyPr>
          <a:lstStyle/>
          <a:p>
            <a:pPr algn="ctr"/>
            <a:r>
              <a:rPr kumimoji="1" lang="ja-JP" altLang="en-US" sz="1400" b="1" dirty="0" smtClean="0">
                <a:solidFill>
                  <a:srgbClr val="FF0000"/>
                </a:solidFill>
                <a:latin typeface="+mn-ea"/>
              </a:rPr>
              <a:t>「ディシジョンテーブル詳細」画面へ遷移</a:t>
            </a:r>
            <a:endParaRPr kumimoji="1" lang="en-US" altLang="ja-JP" sz="1400" b="1" dirty="0" smtClean="0">
              <a:solidFill>
                <a:srgbClr val="FF0000"/>
              </a:solidFill>
              <a:latin typeface="+mn-ea"/>
            </a:endParaRPr>
          </a:p>
        </p:txBody>
      </p:sp>
      <p:cxnSp>
        <p:nvCxnSpPr>
          <p:cNvPr id="10" name="直線コネクタ 9"/>
          <p:cNvCxnSpPr/>
          <p:nvPr/>
        </p:nvCxnSpPr>
        <p:spPr bwMode="auto">
          <a:xfrm>
            <a:off x="1631380" y="4678346"/>
            <a:ext cx="193198" cy="694197"/>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 name="直線コネクタ 10"/>
          <p:cNvCxnSpPr/>
          <p:nvPr/>
        </p:nvCxnSpPr>
        <p:spPr bwMode="auto">
          <a:xfrm>
            <a:off x="1824578" y="5356983"/>
            <a:ext cx="3384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テキスト ボックス 11"/>
          <p:cNvSpPr txBox="1"/>
          <p:nvPr/>
        </p:nvSpPr>
        <p:spPr>
          <a:xfrm>
            <a:off x="7835257" y="4914129"/>
            <a:ext cx="2522217" cy="307777"/>
          </a:xfrm>
          <a:prstGeom prst="rect">
            <a:avLst/>
          </a:prstGeom>
          <a:noFill/>
          <a:ln>
            <a:noFill/>
          </a:ln>
        </p:spPr>
        <p:txBody>
          <a:bodyPr wrap="square" rtlCol="0" anchor="b">
            <a:spAutoFit/>
          </a:bodyPr>
          <a:lstStyle/>
          <a:p>
            <a:pPr algn="ctr"/>
            <a:r>
              <a:rPr kumimoji="1" lang="ja-JP" altLang="en-US" sz="1400" b="1" dirty="0" smtClean="0">
                <a:solidFill>
                  <a:srgbClr val="FF0000"/>
                </a:solidFill>
                <a:latin typeface="+mn-ea"/>
              </a:rPr>
              <a:t>「削除」ボタン押下で削除</a:t>
            </a:r>
            <a:endParaRPr kumimoji="1" lang="en-US" altLang="ja-JP" sz="1400" b="1" dirty="0" smtClean="0">
              <a:solidFill>
                <a:srgbClr val="FF0000"/>
              </a:solidFill>
              <a:latin typeface="+mn-ea"/>
            </a:endParaRPr>
          </a:p>
        </p:txBody>
      </p:sp>
      <p:cxnSp>
        <p:nvCxnSpPr>
          <p:cNvPr id="13" name="直線コネクタ 12"/>
          <p:cNvCxnSpPr>
            <a:stCxn id="8" idx="0"/>
          </p:cNvCxnSpPr>
          <p:nvPr/>
        </p:nvCxnSpPr>
        <p:spPr bwMode="auto">
          <a:xfrm flipV="1">
            <a:off x="7908950" y="5203094"/>
            <a:ext cx="238431" cy="720856"/>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4" name="直線コネクタ 13"/>
          <p:cNvCxnSpPr/>
          <p:nvPr/>
        </p:nvCxnSpPr>
        <p:spPr bwMode="auto">
          <a:xfrm>
            <a:off x="8134784" y="5203094"/>
            <a:ext cx="2088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30495505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 </a:t>
            </a:r>
            <a:r>
              <a:rPr lang="ja-JP" altLang="en-US" dirty="0"/>
              <a:t>（</a:t>
            </a:r>
            <a:r>
              <a:rPr lang="en-US" altLang="ja-JP" dirty="0"/>
              <a:t>1/12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pPr marL="0" indent="0">
              <a:buNone/>
            </a:pP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623286905"/>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事前設定フロー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ディシジョンテーブル</a:t>
            </a:r>
            <a:endParaRPr kumimoji="1" lang="ja-JP" altLang="en-US" b="1" dirty="0" smtClean="0">
              <a:solidFill>
                <a:srgbClr val="00206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smtClean="0">
                <a:solidFill>
                  <a:sysClr val="windowText" lastClr="000000"/>
                </a:solidFill>
                <a:latin typeface="+mn-ea"/>
              </a:rPr>
              <a:t>設定 </a:t>
            </a:r>
            <a:r>
              <a:rPr kumimoji="1" lang="en-US" altLang="ja-JP" b="1" smtClean="0">
                <a:solidFill>
                  <a:sysClr val="windowText" lastClr="000000"/>
                </a:solidFill>
                <a:latin typeface="+mn-ea"/>
              </a:rPr>
              <a:t>[</a:t>
            </a:r>
            <a:r>
              <a:rPr lang="ja-JP" altLang="en-US" b="1" smtClean="0">
                <a:solidFill>
                  <a:sysClr val="windowText" lastClr="000000"/>
                </a:solidFill>
                <a:latin typeface="+mn-ea"/>
              </a:rPr>
              <a:t>登録情報</a:t>
            </a:r>
            <a:r>
              <a:rPr kumimoji="1" lang="en-US" altLang="ja-JP" b="1"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rgbClr val="FF0000"/>
                </a:solidFill>
                <a:latin typeface="+mn-ea"/>
              </a:rPr>
              <a:t>2.5</a:t>
            </a:r>
            <a:r>
              <a:rPr kumimoji="1" lang="ja-JP" altLang="en-US" b="1" dirty="0" smtClean="0">
                <a:solidFill>
                  <a:srgbClr val="FF0000"/>
                </a:solidFill>
                <a:latin typeface="+mn-ea"/>
              </a:rPr>
              <a:t>　</a:t>
            </a:r>
            <a:r>
              <a:rPr lang="ja-JP" altLang="en-US" b="1" dirty="0">
                <a:solidFill>
                  <a:srgbClr val="FF0000"/>
                </a:solidFill>
                <a:latin typeface="+mn-ea"/>
              </a:rPr>
              <a:t>権限</a:t>
            </a:r>
            <a:r>
              <a:rPr lang="ja-JP" altLang="en-US" b="1" dirty="0" smtClean="0">
                <a:solidFill>
                  <a:srgbClr val="FF0000"/>
                </a:solidFill>
                <a:latin typeface="+mn-ea"/>
              </a:rPr>
              <a:t>の</a:t>
            </a:r>
            <a:r>
              <a:rPr kumimoji="1" lang="ja-JP" altLang="en-US" b="1" dirty="0" smtClean="0">
                <a:solidFill>
                  <a:srgbClr val="FF0000"/>
                </a:solidFill>
                <a:latin typeface="+mn-ea"/>
              </a:rPr>
              <a:t>設定 </a:t>
            </a:r>
            <a:r>
              <a:rPr kumimoji="1" lang="en-US" altLang="ja-JP" b="1" dirty="0" smtClean="0">
                <a:solidFill>
                  <a:srgbClr val="FF0000"/>
                </a:solidFill>
                <a:latin typeface="+mn-ea"/>
              </a:rPr>
              <a:t>[</a:t>
            </a:r>
            <a:r>
              <a:rPr lang="ja-JP" altLang="en-US" b="1" dirty="0" smtClean="0">
                <a:solidFill>
                  <a:srgbClr val="FF0000"/>
                </a:solidFill>
                <a:latin typeface="+mn-ea"/>
              </a:rPr>
              <a:t>ディシジョン</a:t>
            </a:r>
            <a:r>
              <a:rPr lang="ja-JP" altLang="en-US" b="1" dirty="0">
                <a:solidFill>
                  <a:srgbClr val="FF0000"/>
                </a:solidFill>
                <a:latin typeface="+mn-ea"/>
              </a:rPr>
              <a:t>テーブル</a:t>
            </a:r>
            <a:r>
              <a:rPr kumimoji="1" lang="en-US" altLang="ja-JP" b="1" dirty="0" smtClean="0">
                <a:solidFill>
                  <a:srgbClr val="FF0000"/>
                </a:solidFill>
                <a:latin typeface="+mn-ea"/>
              </a:rPr>
              <a:t>]</a:t>
            </a:r>
            <a:endParaRPr kumimoji="1" lang="ja-JP" altLang="en-US" b="1" dirty="0" smtClean="0">
              <a:solidFill>
                <a:srgbClr val="FF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FF0000"/>
                </a:solidFill>
                <a:latin typeface="+mn-ea"/>
              </a:rPr>
              <a:t>ディシジョン</a:t>
            </a:r>
            <a:r>
              <a:rPr lang="ja-JP" altLang="en-US" b="1" dirty="0">
                <a:solidFill>
                  <a:srgbClr val="FF0000"/>
                </a:solidFill>
                <a:latin typeface="+mn-ea"/>
              </a:rPr>
              <a:t>テーブル</a:t>
            </a:r>
            <a:endParaRPr kumimoji="1" lang="ja-JP" altLang="en-US" b="1" dirty="0" smtClean="0">
              <a:solidFill>
                <a:srgbClr val="FF000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9601930" y="1281400"/>
            <a:ext cx="149731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002060"/>
                </a:solidFill>
                <a:latin typeface="+mn-ea"/>
              </a:rPr>
              <a:t>システム</a:t>
            </a: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FF0000"/>
                </a:solidFill>
                <a:latin typeface="+mn-ea"/>
              </a:rPr>
              <a:t>ルール</a:t>
            </a:r>
          </a:p>
        </p:txBody>
      </p:sp>
      <p:sp>
        <p:nvSpPr>
          <p:cNvPr id="27" name="フリーフォーム 26"/>
          <p:cNvSpPr/>
          <p:nvPr/>
        </p:nvSpPr>
        <p:spPr bwMode="auto">
          <a:xfrm>
            <a:off x="623240" y="4956979"/>
            <a:ext cx="10476000" cy="1459506"/>
          </a:xfrm>
          <a:custGeom>
            <a:avLst/>
            <a:gdLst>
              <a:gd name="connsiteX0" fmla="*/ 8978690 w 10476000"/>
              <a:gd name="connsiteY0" fmla="*/ 0 h 1459506"/>
              <a:gd name="connsiteX1" fmla="*/ 10476000 w 10476000"/>
              <a:gd name="connsiteY1" fmla="*/ 0 h 1459506"/>
              <a:gd name="connsiteX2" fmla="*/ 10476000 w 10476000"/>
              <a:gd name="connsiteY2" fmla="*/ 775506 h 1459506"/>
              <a:gd name="connsiteX3" fmla="*/ 10476000 w 10476000"/>
              <a:gd name="connsiteY3" fmla="*/ 1391966 h 1459506"/>
              <a:gd name="connsiteX4" fmla="*/ 10476000 w 10476000"/>
              <a:gd name="connsiteY4" fmla="*/ 1459506 h 1459506"/>
              <a:gd name="connsiteX5" fmla="*/ 0 w 10476000"/>
              <a:gd name="connsiteY5" fmla="*/ 1459506 h 1459506"/>
              <a:gd name="connsiteX6" fmla="*/ 0 w 10476000"/>
              <a:gd name="connsiteY6" fmla="*/ 775506 h 1459506"/>
              <a:gd name="connsiteX7" fmla="*/ 8978690 w 10476000"/>
              <a:gd name="connsiteY7" fmla="*/ 775506 h 145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000" h="1459506">
                <a:moveTo>
                  <a:pt x="8978690" y="0"/>
                </a:moveTo>
                <a:lnTo>
                  <a:pt x="10476000" y="0"/>
                </a:lnTo>
                <a:lnTo>
                  <a:pt x="10476000" y="775506"/>
                </a:lnTo>
                <a:lnTo>
                  <a:pt x="10476000" y="1391966"/>
                </a:lnTo>
                <a:lnTo>
                  <a:pt x="10476000" y="1459506"/>
                </a:lnTo>
                <a:lnTo>
                  <a:pt x="0" y="1459506"/>
                </a:lnTo>
                <a:lnTo>
                  <a:pt x="0" y="775506"/>
                </a:lnTo>
                <a:lnTo>
                  <a:pt x="8978690" y="775506"/>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9760509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1.</a:t>
            </a:r>
            <a:r>
              <a:rPr lang="ja-JP" altLang="en-US" dirty="0"/>
              <a:t>　はじめに</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4241673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2/12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ディシジョンテーブルに対する権限を設定することが可能</a:t>
            </a:r>
            <a:endParaRPr lang="en-US" altLang="ja-JP" dirty="0"/>
          </a:p>
          <a:p>
            <a:pPr marL="180000" lvl="1" indent="0">
              <a:buNone/>
            </a:pPr>
            <a:endParaRPr lang="en-US" altLang="ja-JP" dirty="0"/>
          </a:p>
          <a:p>
            <a:pPr lvl="1"/>
            <a:r>
              <a:rPr lang="ja-JP" altLang="en-US" dirty="0"/>
              <a:t>ディシジョンテーブルに対する権限は「ディシジョンテーブル」画面で設定可能</a:t>
            </a:r>
            <a:endParaRPr lang="en-US" altLang="ja-JP" dirty="0"/>
          </a:p>
          <a:p>
            <a:pPr lvl="1"/>
            <a:endParaRPr lang="en-US" altLang="ja-JP" dirty="0"/>
          </a:p>
          <a:p>
            <a:pPr lvl="1"/>
            <a:r>
              <a:rPr lang="ja-JP" altLang="en-US" dirty="0"/>
              <a:t>以下の権限から選択</a:t>
            </a:r>
            <a:endParaRPr lang="en-US" altLang="ja-JP" dirty="0"/>
          </a:p>
          <a:p>
            <a:pPr lvl="2"/>
            <a:r>
              <a:rPr lang="ja-JP" altLang="en-US" dirty="0"/>
              <a:t>権限無し：対象のディシジョンテーブルを表示しない</a:t>
            </a:r>
            <a:endParaRPr lang="en-US" altLang="ja-JP" dirty="0"/>
          </a:p>
          <a:p>
            <a:pPr lvl="2"/>
            <a:r>
              <a:rPr lang="ja-JP" altLang="en-US" dirty="0"/>
              <a:t>参照のみ：対象のディシジョンテーブルを表示するが操作が限定される</a:t>
            </a:r>
            <a:endParaRPr lang="en-US" altLang="ja-JP" dirty="0"/>
          </a:p>
          <a:p>
            <a:pPr lvl="2"/>
            <a:r>
              <a:rPr lang="ja-JP" altLang="en-US" dirty="0"/>
              <a:t>更新可能：対象のディシジョンテーブルの表示、編集、処理、実行が可能</a:t>
            </a:r>
            <a:endParaRPr lang="en-US" altLang="ja-JP" dirty="0"/>
          </a:p>
          <a:p>
            <a:pPr lvl="2"/>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3572037" y="3429000"/>
            <a:ext cx="5047926" cy="2944623"/>
          </a:xfrm>
          <a:prstGeom prst="rect">
            <a:avLst/>
          </a:prstGeom>
        </p:spPr>
      </p:pic>
    </p:spTree>
    <p:extLst>
      <p:ext uri="{BB962C8B-B14F-4D97-AF65-F5344CB8AC3E}">
        <p14:creationId xmlns:p14="http://schemas.microsoft.com/office/powerpoint/2010/main" val="3931826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3/12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1/10</a:t>
            </a:r>
            <a:r>
              <a:rPr lang="ja-JP" altLang="en-US" dirty="0"/>
              <a:t>）</a:t>
            </a:r>
            <a:endParaRPr lang="en-US" altLang="ja-JP" dirty="0"/>
          </a:p>
          <a:p>
            <a:pPr marL="522900" lvl="1" indent="-342900">
              <a:buFont typeface="+mj-ea"/>
              <a:buAutoNum type="circleNumDbPlain"/>
            </a:pPr>
            <a:endParaRPr lang="en-US" altLang="ja-JP" dirty="0"/>
          </a:p>
          <a:p>
            <a:pPr marL="522900" lvl="1" indent="-342900">
              <a:buFont typeface="+mj-ea"/>
              <a:buAutoNum type="circleNumDbPlain"/>
            </a:pPr>
            <a:r>
              <a:rPr lang="ja-JP" altLang="en-US" dirty="0"/>
              <a:t>ディシジョンテーブルの権限ではない箇所については条件をそろえるため、システム管理者でログインし「グループ」画面にて「</a:t>
            </a:r>
            <a:r>
              <a:rPr lang="en-US" altLang="ja-JP" dirty="0" err="1"/>
              <a:t>group_A</a:t>
            </a:r>
            <a:r>
              <a:rPr lang="ja-JP" altLang="en-US" dirty="0"/>
              <a:t>」 「</a:t>
            </a:r>
            <a:r>
              <a:rPr lang="en-US" altLang="ja-JP" dirty="0" err="1"/>
              <a:t>group_B</a:t>
            </a:r>
            <a:r>
              <a:rPr lang="ja-JP" altLang="en-US" dirty="0"/>
              <a:t>」 「</a:t>
            </a:r>
            <a:r>
              <a:rPr lang="en-US" altLang="ja-JP" dirty="0" err="1"/>
              <a:t>group_C</a:t>
            </a:r>
            <a:r>
              <a:rPr lang="ja-JP" altLang="en-US" dirty="0"/>
              <a:t>」 「</a:t>
            </a:r>
            <a:r>
              <a:rPr lang="en-US" altLang="ja-JP" dirty="0" err="1"/>
              <a:t>group_D</a:t>
            </a:r>
            <a:r>
              <a:rPr lang="ja-JP" altLang="en-US" dirty="0"/>
              <a:t>」を作成、各グループのアクセス権限をすべて「更新可能」に設定</a:t>
            </a:r>
            <a:endParaRPr lang="en-US" altLang="ja-JP" dirty="0"/>
          </a:p>
          <a:p>
            <a:pPr marL="522900" lvl="1" indent="-342900">
              <a:buFont typeface="+mj-ea"/>
              <a:buAutoNum type="circleNumDbPlain"/>
            </a:pPr>
            <a:endParaRPr lang="ja-JP" altLang="en-US" dirty="0"/>
          </a:p>
          <a:p>
            <a:endParaRPr kumimoji="1" lang="ja-JP" altLang="en-US" dirty="0"/>
          </a:p>
        </p:txBody>
      </p:sp>
      <p:sp>
        <p:nvSpPr>
          <p:cNvPr id="4" name="角丸四角形 3"/>
          <p:cNvSpPr/>
          <p:nvPr/>
        </p:nvSpPr>
        <p:spPr bwMode="auto">
          <a:xfrm>
            <a:off x="911280" y="2492870"/>
            <a:ext cx="10369440" cy="3888308"/>
          </a:xfrm>
          <a:prstGeom prst="roundRect">
            <a:avLst>
              <a:gd name="adj" fmla="val 3680"/>
            </a:avLst>
          </a:prstGeom>
          <a:solidFill>
            <a:srgbClr val="11AFB2">
              <a:alpha val="25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5" name="図 4"/>
          <p:cNvPicPr>
            <a:picLocks noChangeAspect="1"/>
          </p:cNvPicPr>
          <p:nvPr/>
        </p:nvPicPr>
        <p:blipFill>
          <a:blip r:embed="rId2"/>
          <a:stretch>
            <a:fillRect/>
          </a:stretch>
        </p:blipFill>
        <p:spPr>
          <a:xfrm>
            <a:off x="6327847" y="2671603"/>
            <a:ext cx="2145612" cy="1764000"/>
          </a:xfrm>
          <a:prstGeom prst="rect">
            <a:avLst/>
          </a:prstGeom>
        </p:spPr>
      </p:pic>
      <p:pic>
        <p:nvPicPr>
          <p:cNvPr id="8" name="図 7"/>
          <p:cNvPicPr>
            <a:picLocks noChangeAspect="1"/>
          </p:cNvPicPr>
          <p:nvPr/>
        </p:nvPicPr>
        <p:blipFill>
          <a:blip r:embed="rId3"/>
          <a:stretch>
            <a:fillRect/>
          </a:stretch>
        </p:blipFill>
        <p:spPr>
          <a:xfrm>
            <a:off x="6331781" y="4509512"/>
            <a:ext cx="2135371" cy="1764000"/>
          </a:xfrm>
          <a:prstGeom prst="rect">
            <a:avLst/>
          </a:prstGeom>
        </p:spPr>
      </p:pic>
      <p:pic>
        <p:nvPicPr>
          <p:cNvPr id="9" name="図 8"/>
          <p:cNvPicPr>
            <a:picLocks noChangeAspect="1"/>
          </p:cNvPicPr>
          <p:nvPr/>
        </p:nvPicPr>
        <p:blipFill>
          <a:blip r:embed="rId4"/>
          <a:stretch>
            <a:fillRect/>
          </a:stretch>
        </p:blipFill>
        <p:spPr>
          <a:xfrm>
            <a:off x="8624705" y="4509512"/>
            <a:ext cx="2148846" cy="1764000"/>
          </a:xfrm>
          <a:prstGeom prst="rect">
            <a:avLst/>
          </a:prstGeom>
        </p:spPr>
      </p:pic>
      <p:cxnSp>
        <p:nvCxnSpPr>
          <p:cNvPr id="10" name="直線コネクタ 9"/>
          <p:cNvCxnSpPr/>
          <p:nvPr/>
        </p:nvCxnSpPr>
        <p:spPr bwMode="auto">
          <a:xfrm>
            <a:off x="7210440" y="3132035"/>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 name="直線コネクタ 10"/>
          <p:cNvCxnSpPr/>
          <p:nvPr/>
        </p:nvCxnSpPr>
        <p:spPr bwMode="auto">
          <a:xfrm flipV="1">
            <a:off x="7324287" y="3243494"/>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テキスト ボックス 11"/>
          <p:cNvSpPr txBox="1"/>
          <p:nvPr/>
        </p:nvSpPr>
        <p:spPr>
          <a:xfrm>
            <a:off x="7290381" y="2996940"/>
            <a:ext cx="883575" cy="276999"/>
          </a:xfrm>
          <a:prstGeom prst="rect">
            <a:avLst/>
          </a:prstGeom>
          <a:noFill/>
        </p:spPr>
        <p:txBody>
          <a:bodyPr wrap="none" rtlCol="0">
            <a:spAutoFit/>
          </a:bodyPr>
          <a:lstStyle/>
          <a:p>
            <a:r>
              <a:rPr kumimoji="1" lang="en-US" altLang="ja-JP" sz="1200" b="1" dirty="0" smtClean="0">
                <a:solidFill>
                  <a:srgbClr val="FF0000"/>
                </a:solidFill>
              </a:rPr>
              <a:t>group_A</a:t>
            </a:r>
            <a:endParaRPr kumimoji="1" lang="ja-JP" altLang="en-US" sz="1200" b="1" dirty="0">
              <a:solidFill>
                <a:srgbClr val="FF0000"/>
              </a:solidFill>
            </a:endParaRPr>
          </a:p>
        </p:txBody>
      </p:sp>
      <p:cxnSp>
        <p:nvCxnSpPr>
          <p:cNvPr id="13" name="直線コネクタ 12"/>
          <p:cNvCxnSpPr/>
          <p:nvPr/>
        </p:nvCxnSpPr>
        <p:spPr bwMode="auto">
          <a:xfrm>
            <a:off x="9494779" y="4958650"/>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4" name="直線コネクタ 13"/>
          <p:cNvCxnSpPr/>
          <p:nvPr/>
        </p:nvCxnSpPr>
        <p:spPr bwMode="auto">
          <a:xfrm flipV="1">
            <a:off x="9608626" y="5067825"/>
            <a:ext cx="828000" cy="6906"/>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テキスト ボックス 14"/>
          <p:cNvSpPr txBox="1"/>
          <p:nvPr/>
        </p:nvSpPr>
        <p:spPr>
          <a:xfrm>
            <a:off x="9555619" y="4811661"/>
            <a:ext cx="891591" cy="276999"/>
          </a:xfrm>
          <a:prstGeom prst="rect">
            <a:avLst/>
          </a:prstGeom>
          <a:noFill/>
        </p:spPr>
        <p:txBody>
          <a:bodyPr wrap="none" rtlCol="0">
            <a:spAutoFit/>
          </a:bodyPr>
          <a:lstStyle/>
          <a:p>
            <a:r>
              <a:rPr kumimoji="1" lang="en-US" altLang="ja-JP" sz="1200" b="1" dirty="0" smtClean="0">
                <a:solidFill>
                  <a:srgbClr val="FF0000"/>
                </a:solidFill>
              </a:rPr>
              <a:t>group_D</a:t>
            </a:r>
            <a:endParaRPr kumimoji="1" lang="ja-JP" altLang="en-US" sz="1200" b="1" dirty="0">
              <a:solidFill>
                <a:srgbClr val="FF0000"/>
              </a:solidFill>
            </a:endParaRPr>
          </a:p>
        </p:txBody>
      </p:sp>
      <p:pic>
        <p:nvPicPr>
          <p:cNvPr id="16" name="図 15"/>
          <p:cNvPicPr>
            <a:picLocks noChangeAspect="1"/>
          </p:cNvPicPr>
          <p:nvPr/>
        </p:nvPicPr>
        <p:blipFill>
          <a:blip r:embed="rId5"/>
          <a:stretch>
            <a:fillRect/>
          </a:stretch>
        </p:blipFill>
        <p:spPr>
          <a:xfrm>
            <a:off x="8613839" y="2670960"/>
            <a:ext cx="2162811" cy="1764000"/>
          </a:xfrm>
          <a:prstGeom prst="rect">
            <a:avLst/>
          </a:prstGeom>
        </p:spPr>
      </p:pic>
      <p:cxnSp>
        <p:nvCxnSpPr>
          <p:cNvPr id="17" name="直線コネクタ 16"/>
          <p:cNvCxnSpPr/>
          <p:nvPr/>
        </p:nvCxnSpPr>
        <p:spPr bwMode="auto">
          <a:xfrm>
            <a:off x="9490804" y="3134771"/>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p:nvPr/>
        </p:nvCxnSpPr>
        <p:spPr bwMode="auto">
          <a:xfrm flipV="1">
            <a:off x="9593764" y="3238143"/>
            <a:ext cx="828000" cy="7012"/>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テキスト ボックス 18"/>
          <p:cNvSpPr txBox="1"/>
          <p:nvPr/>
        </p:nvSpPr>
        <p:spPr>
          <a:xfrm>
            <a:off x="9570745" y="2976816"/>
            <a:ext cx="883575" cy="276999"/>
          </a:xfrm>
          <a:prstGeom prst="rect">
            <a:avLst/>
          </a:prstGeom>
          <a:noFill/>
        </p:spPr>
        <p:txBody>
          <a:bodyPr wrap="none" rtlCol="0">
            <a:spAutoFit/>
          </a:bodyPr>
          <a:lstStyle/>
          <a:p>
            <a:r>
              <a:rPr kumimoji="1" lang="en-US" altLang="ja-JP" sz="1200" b="1" dirty="0" smtClean="0">
                <a:solidFill>
                  <a:srgbClr val="FF0000"/>
                </a:solidFill>
              </a:rPr>
              <a:t>group_B</a:t>
            </a:r>
            <a:endParaRPr kumimoji="1" lang="ja-JP" altLang="en-US" sz="1200" b="1" dirty="0">
              <a:solidFill>
                <a:srgbClr val="FF0000"/>
              </a:solidFill>
            </a:endParaRPr>
          </a:p>
        </p:txBody>
      </p:sp>
      <p:cxnSp>
        <p:nvCxnSpPr>
          <p:cNvPr id="20" name="直線コネクタ 19"/>
          <p:cNvCxnSpPr/>
          <p:nvPr/>
        </p:nvCxnSpPr>
        <p:spPr bwMode="auto">
          <a:xfrm>
            <a:off x="7203174" y="4957760"/>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1" name="直線コネクタ 20"/>
          <p:cNvCxnSpPr/>
          <p:nvPr/>
        </p:nvCxnSpPr>
        <p:spPr bwMode="auto">
          <a:xfrm flipV="1">
            <a:off x="7317021" y="5069219"/>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2" name="テキスト ボックス 21"/>
          <p:cNvSpPr txBox="1"/>
          <p:nvPr/>
        </p:nvSpPr>
        <p:spPr>
          <a:xfrm>
            <a:off x="7283115" y="4799805"/>
            <a:ext cx="875561" cy="276999"/>
          </a:xfrm>
          <a:prstGeom prst="rect">
            <a:avLst/>
          </a:prstGeom>
          <a:noFill/>
        </p:spPr>
        <p:txBody>
          <a:bodyPr wrap="none" rtlCol="0">
            <a:spAutoFit/>
          </a:bodyPr>
          <a:lstStyle/>
          <a:p>
            <a:r>
              <a:rPr kumimoji="1" lang="en-US" altLang="ja-JP" sz="1200" b="1" dirty="0" smtClean="0">
                <a:solidFill>
                  <a:srgbClr val="FF0000"/>
                </a:solidFill>
              </a:rPr>
              <a:t>group_C</a:t>
            </a:r>
            <a:endParaRPr kumimoji="1" lang="ja-JP" altLang="en-US" sz="1200" b="1" dirty="0">
              <a:solidFill>
                <a:srgbClr val="FF0000"/>
              </a:solidFill>
            </a:endParaRPr>
          </a:p>
        </p:txBody>
      </p:sp>
      <p:sp>
        <p:nvSpPr>
          <p:cNvPr id="23" name="角丸四角形 22"/>
          <p:cNvSpPr/>
          <p:nvPr/>
        </p:nvSpPr>
        <p:spPr bwMode="auto">
          <a:xfrm>
            <a:off x="7901161" y="3323258"/>
            <a:ext cx="417216" cy="828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4" name="角丸四角形 23"/>
          <p:cNvSpPr/>
          <p:nvPr/>
        </p:nvSpPr>
        <p:spPr bwMode="auto">
          <a:xfrm>
            <a:off x="10213156" y="3308277"/>
            <a:ext cx="417216" cy="828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5" name="角丸四角形 24"/>
          <p:cNvSpPr/>
          <p:nvPr/>
        </p:nvSpPr>
        <p:spPr bwMode="auto">
          <a:xfrm>
            <a:off x="7896234" y="5168373"/>
            <a:ext cx="417216" cy="828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6" name="角丸四角形 25"/>
          <p:cNvSpPr/>
          <p:nvPr/>
        </p:nvSpPr>
        <p:spPr bwMode="auto">
          <a:xfrm>
            <a:off x="10213156" y="5187003"/>
            <a:ext cx="417216" cy="828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27" name="図 26"/>
          <p:cNvPicPr>
            <a:picLocks noChangeAspect="1"/>
          </p:cNvPicPr>
          <p:nvPr/>
        </p:nvPicPr>
        <p:blipFill>
          <a:blip r:embed="rId6"/>
          <a:stretch>
            <a:fillRect/>
          </a:stretch>
        </p:blipFill>
        <p:spPr>
          <a:xfrm>
            <a:off x="1089590" y="3323880"/>
            <a:ext cx="4731874" cy="2921574"/>
          </a:xfrm>
          <a:prstGeom prst="rect">
            <a:avLst/>
          </a:prstGeom>
        </p:spPr>
      </p:pic>
      <p:sp>
        <p:nvSpPr>
          <p:cNvPr id="28" name="角丸四角形 27"/>
          <p:cNvSpPr/>
          <p:nvPr/>
        </p:nvSpPr>
        <p:spPr bwMode="auto">
          <a:xfrm>
            <a:off x="1097408" y="4989606"/>
            <a:ext cx="4672832" cy="1160913"/>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9" name="角丸四角形 28"/>
          <p:cNvSpPr/>
          <p:nvPr/>
        </p:nvSpPr>
        <p:spPr bwMode="auto">
          <a:xfrm>
            <a:off x="1071003" y="2655302"/>
            <a:ext cx="3763107" cy="517925"/>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「システム管理者」で</a:t>
            </a:r>
            <a:r>
              <a:rPr lang="ja-JP" altLang="en-US" sz="1400" b="1" dirty="0" smtClean="0">
                <a:latin typeface="+mn-ea"/>
              </a:rPr>
              <a:t>ログインして設定</a:t>
            </a:r>
            <a:endParaRPr kumimoji="1" lang="ja-JP" altLang="en-US" sz="1400" b="1" dirty="0" smtClean="0">
              <a:latin typeface="+mn-ea"/>
            </a:endParaRPr>
          </a:p>
        </p:txBody>
      </p:sp>
    </p:spTree>
    <p:extLst>
      <p:ext uri="{BB962C8B-B14F-4D97-AF65-F5344CB8AC3E}">
        <p14:creationId xmlns:p14="http://schemas.microsoft.com/office/powerpoint/2010/main" val="3038825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4/12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2/10</a:t>
            </a:r>
            <a:r>
              <a:rPr lang="ja-JP" altLang="en-US" dirty="0"/>
              <a:t>）</a:t>
            </a:r>
            <a:endParaRPr lang="en-US" altLang="ja-JP" dirty="0"/>
          </a:p>
          <a:p>
            <a:pPr marL="522900" lvl="1" indent="-342900">
              <a:buFont typeface="+mj-ea"/>
              <a:buAutoNum type="circleNumDbPlain"/>
            </a:pPr>
            <a:endParaRPr lang="en-US" altLang="ja-JP" dirty="0"/>
          </a:p>
          <a:p>
            <a:pPr marL="522900" lvl="1" indent="-342900">
              <a:buFont typeface="+mj-ea"/>
              <a:buAutoNum type="circleNumDbPlain" startAt="2"/>
            </a:pPr>
            <a:r>
              <a:rPr lang="ja-JP" altLang="en-US" dirty="0"/>
              <a:t>「ユーザ」画面にてユーザ「</a:t>
            </a:r>
            <a:r>
              <a:rPr lang="en-US" altLang="ja-JP" dirty="0" err="1"/>
              <a:t>user_A</a:t>
            </a:r>
            <a:r>
              <a:rPr lang="ja-JP" altLang="en-US" dirty="0"/>
              <a:t>」 「</a:t>
            </a:r>
            <a:r>
              <a:rPr lang="en-US" altLang="ja-JP" dirty="0" err="1"/>
              <a:t>user_B</a:t>
            </a:r>
            <a:r>
              <a:rPr lang="ja-JP" altLang="en-US" dirty="0"/>
              <a:t>」 「</a:t>
            </a:r>
            <a:r>
              <a:rPr lang="en-US" altLang="ja-JP" dirty="0" err="1"/>
              <a:t>user_C</a:t>
            </a:r>
            <a:r>
              <a:rPr lang="ja-JP" altLang="en-US" dirty="0"/>
              <a:t>」 「</a:t>
            </a:r>
            <a:r>
              <a:rPr lang="en-US" altLang="ja-JP" dirty="0" err="1"/>
              <a:t>user_D</a:t>
            </a:r>
            <a:r>
              <a:rPr lang="ja-JP" altLang="en-US" dirty="0"/>
              <a:t>」「</a:t>
            </a:r>
            <a:r>
              <a:rPr lang="en-US" altLang="ja-JP" dirty="0"/>
              <a:t>master</a:t>
            </a:r>
            <a:r>
              <a:rPr lang="ja-JP" altLang="en-US" dirty="0"/>
              <a:t>」を作成</a:t>
            </a:r>
            <a:endParaRPr lang="en-US" altLang="ja-JP" dirty="0"/>
          </a:p>
          <a:p>
            <a:pPr marL="522900" lvl="1" indent="-342900">
              <a:buFont typeface="+mj-ea"/>
              <a:buAutoNum type="circleNumDbPlain" startAt="2"/>
            </a:pPr>
            <a:r>
              <a:rPr lang="ja-JP" altLang="en-US" dirty="0"/>
              <a:t>「</a:t>
            </a:r>
            <a:r>
              <a:rPr lang="en-US" altLang="ja-JP" dirty="0" err="1"/>
              <a:t>user_A</a:t>
            </a:r>
            <a:r>
              <a:rPr lang="ja-JP" altLang="en-US" dirty="0"/>
              <a:t>」は「</a:t>
            </a:r>
            <a:r>
              <a:rPr lang="en-US" altLang="ja-JP" dirty="0" err="1"/>
              <a:t>group_A</a:t>
            </a:r>
            <a:r>
              <a:rPr lang="ja-JP" altLang="en-US" dirty="0"/>
              <a:t>」に、 「</a:t>
            </a:r>
            <a:r>
              <a:rPr lang="en-US" altLang="ja-JP" dirty="0" err="1"/>
              <a:t>user_B</a:t>
            </a:r>
            <a:r>
              <a:rPr lang="ja-JP" altLang="en-US" dirty="0"/>
              <a:t>」は「</a:t>
            </a:r>
            <a:r>
              <a:rPr lang="en-US" altLang="ja-JP" dirty="0" err="1"/>
              <a:t>group_B</a:t>
            </a:r>
            <a:r>
              <a:rPr lang="ja-JP" altLang="en-US" dirty="0"/>
              <a:t>」に、 「</a:t>
            </a:r>
            <a:r>
              <a:rPr lang="en-US" altLang="ja-JP" dirty="0" err="1"/>
              <a:t>user_C</a:t>
            </a:r>
            <a:r>
              <a:rPr lang="ja-JP" altLang="en-US" dirty="0"/>
              <a:t>」は「</a:t>
            </a:r>
            <a:r>
              <a:rPr lang="en-US" altLang="ja-JP" dirty="0" err="1"/>
              <a:t>group_C</a:t>
            </a:r>
            <a:r>
              <a:rPr lang="ja-JP" altLang="en-US" dirty="0"/>
              <a:t>」に、 「</a:t>
            </a:r>
            <a:r>
              <a:rPr lang="en-US" altLang="ja-JP" dirty="0" err="1"/>
              <a:t>user_D</a:t>
            </a:r>
            <a:r>
              <a:rPr lang="ja-JP" altLang="en-US" dirty="0"/>
              <a:t>」は「</a:t>
            </a:r>
            <a:r>
              <a:rPr lang="en-US" altLang="ja-JP" dirty="0" err="1"/>
              <a:t>group_D</a:t>
            </a:r>
            <a:r>
              <a:rPr lang="ja-JP" altLang="en-US" dirty="0"/>
              <a:t>」に、「</a:t>
            </a:r>
            <a:r>
              <a:rPr lang="en-US" altLang="ja-JP" dirty="0"/>
              <a:t>master</a:t>
            </a:r>
            <a:r>
              <a:rPr lang="ja-JP" altLang="en-US" dirty="0"/>
              <a:t>」は「</a:t>
            </a:r>
            <a:r>
              <a:rPr lang="en-US" altLang="ja-JP" dirty="0" err="1"/>
              <a:t>group_A</a:t>
            </a:r>
            <a:r>
              <a:rPr lang="ja-JP" altLang="en-US" dirty="0"/>
              <a:t>」 「</a:t>
            </a:r>
            <a:r>
              <a:rPr lang="en-US" altLang="ja-JP" dirty="0" err="1"/>
              <a:t>group_B</a:t>
            </a:r>
            <a:r>
              <a:rPr lang="ja-JP" altLang="en-US" dirty="0"/>
              <a:t>」 「</a:t>
            </a:r>
            <a:r>
              <a:rPr lang="en-US" altLang="ja-JP" dirty="0" err="1"/>
              <a:t>group_C</a:t>
            </a:r>
            <a:r>
              <a:rPr lang="ja-JP" altLang="en-US" dirty="0"/>
              <a:t>」 「</a:t>
            </a:r>
            <a:r>
              <a:rPr lang="en-US" altLang="ja-JP" dirty="0" err="1"/>
              <a:t>group_D</a:t>
            </a:r>
            <a:r>
              <a:rPr lang="ja-JP" altLang="en-US" dirty="0"/>
              <a:t>」に所属するよう</a:t>
            </a:r>
            <a:r>
              <a:rPr lang="ja-JP" altLang="en-US" dirty="0" smtClean="0"/>
              <a:t>設定</a:t>
            </a:r>
            <a:endParaRPr lang="en-US" altLang="ja-JP" dirty="0"/>
          </a:p>
        </p:txBody>
      </p:sp>
      <p:pic>
        <p:nvPicPr>
          <p:cNvPr id="4" name="図 3"/>
          <p:cNvPicPr>
            <a:picLocks noChangeAspect="1"/>
          </p:cNvPicPr>
          <p:nvPr/>
        </p:nvPicPr>
        <p:blipFill rotWithShape="1">
          <a:blip r:embed="rId2"/>
          <a:srcRect b="6673"/>
          <a:stretch/>
        </p:blipFill>
        <p:spPr>
          <a:xfrm>
            <a:off x="1421205" y="2712093"/>
            <a:ext cx="9349591" cy="3597307"/>
          </a:xfrm>
          <a:prstGeom prst="rect">
            <a:avLst/>
          </a:prstGeom>
        </p:spPr>
      </p:pic>
      <p:sp>
        <p:nvSpPr>
          <p:cNvPr id="5" name="角丸四角形 4"/>
          <p:cNvSpPr/>
          <p:nvPr/>
        </p:nvSpPr>
        <p:spPr bwMode="auto">
          <a:xfrm>
            <a:off x="1421205" y="4558365"/>
            <a:ext cx="9283436" cy="1610207"/>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8" name="角丸四角形 7"/>
          <p:cNvSpPr/>
          <p:nvPr/>
        </p:nvSpPr>
        <p:spPr bwMode="auto">
          <a:xfrm>
            <a:off x="8832380" y="3310222"/>
            <a:ext cx="2076479" cy="819862"/>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「システム管理者」で</a:t>
            </a:r>
            <a:endParaRPr kumimoji="1" lang="en-US" altLang="ja-JP" sz="1400" b="1" dirty="0" smtClean="0">
              <a:latin typeface="+mn-ea"/>
            </a:endParaRPr>
          </a:p>
          <a:p>
            <a:pPr algn="ctr"/>
            <a:r>
              <a:rPr lang="ja-JP" altLang="en-US" sz="1400" b="1" dirty="0" smtClean="0">
                <a:latin typeface="+mn-ea"/>
              </a:rPr>
              <a:t>ログインして設定</a:t>
            </a:r>
            <a:endParaRPr kumimoji="1" lang="ja-JP" altLang="en-US" sz="1400" b="1" dirty="0" smtClean="0">
              <a:latin typeface="+mn-ea"/>
            </a:endParaRPr>
          </a:p>
        </p:txBody>
      </p:sp>
    </p:spTree>
    <p:extLst>
      <p:ext uri="{BB962C8B-B14F-4D97-AF65-F5344CB8AC3E}">
        <p14:creationId xmlns:p14="http://schemas.microsoft.com/office/powerpoint/2010/main" val="23705926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5/12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a:t>
            </a:r>
            <a:r>
              <a:rPr lang="ja-JP" altLang="en-US" dirty="0" smtClean="0"/>
              <a:t>各権限</a:t>
            </a:r>
            <a:r>
              <a:rPr lang="ja-JP" altLang="en-US" dirty="0"/>
              <a:t>を持つユーザを用意しディシジョンテーブル周りの表示を確認する（</a:t>
            </a:r>
            <a:r>
              <a:rPr lang="en-US" altLang="ja-JP" dirty="0"/>
              <a:t>3/10</a:t>
            </a:r>
            <a:r>
              <a:rPr lang="ja-JP" altLang="en-US" dirty="0"/>
              <a:t>）</a:t>
            </a:r>
            <a:endParaRPr lang="en-US" altLang="ja-JP" dirty="0"/>
          </a:p>
          <a:p>
            <a:pPr marL="522900" lvl="1" indent="-342900">
              <a:buFont typeface="+mj-ea"/>
              <a:buAutoNum type="circleNumDbPlain" startAt="3"/>
            </a:pPr>
            <a:endParaRPr lang="en-US" altLang="ja-JP" dirty="0"/>
          </a:p>
          <a:p>
            <a:pPr marL="522900" lvl="1" indent="-342900">
              <a:buFont typeface="+mj-ea"/>
              <a:buAutoNum type="circleNumDbPlain" startAt="4"/>
            </a:pPr>
            <a:r>
              <a:rPr lang="ja-JP" altLang="en-US" dirty="0"/>
              <a:t>ユーザ「</a:t>
            </a:r>
            <a:r>
              <a:rPr lang="en-US" altLang="ja-JP" dirty="0"/>
              <a:t>master</a:t>
            </a:r>
            <a:r>
              <a:rPr lang="ja-JP" altLang="en-US" dirty="0"/>
              <a:t>」でログインし「ディシジョンテーブル」画面にて、 ディシジョンテーブル「</a:t>
            </a:r>
            <a:r>
              <a:rPr lang="en-US" altLang="ja-JP" dirty="0" err="1"/>
              <a:t>master_decision_table</a:t>
            </a:r>
            <a:r>
              <a:rPr lang="ja-JP" altLang="en-US" dirty="0"/>
              <a:t>」を作成し各グループに対して以下の権限を</a:t>
            </a:r>
            <a:r>
              <a:rPr lang="ja-JP" altLang="en-US" dirty="0" smtClean="0"/>
              <a:t>設定</a:t>
            </a:r>
            <a:endParaRPr lang="ja-JP" altLang="en-US" dirty="0"/>
          </a:p>
          <a:p>
            <a:endParaRPr kumimoji="1" lang="ja-JP" altLang="en-US" dirty="0"/>
          </a:p>
        </p:txBody>
      </p:sp>
      <p:grpSp>
        <p:nvGrpSpPr>
          <p:cNvPr id="2" name="グループ化 1"/>
          <p:cNvGrpSpPr/>
          <p:nvPr/>
        </p:nvGrpSpPr>
        <p:grpSpPr>
          <a:xfrm>
            <a:off x="1781471" y="2488007"/>
            <a:ext cx="8629058" cy="3749383"/>
            <a:chOff x="1559370" y="2420860"/>
            <a:chExt cx="8629058" cy="3749383"/>
          </a:xfrm>
        </p:grpSpPr>
        <p:pic>
          <p:nvPicPr>
            <p:cNvPr id="4" name="図 3"/>
            <p:cNvPicPr>
              <a:picLocks noChangeAspect="1"/>
            </p:cNvPicPr>
            <p:nvPr/>
          </p:nvPicPr>
          <p:blipFill rotWithShape="1">
            <a:blip r:embed="rId2"/>
            <a:srcRect l="20088" t="318" r="19339" b="-1"/>
            <a:stretch/>
          </p:blipFill>
          <p:spPr>
            <a:xfrm>
              <a:off x="1559370" y="2420860"/>
              <a:ext cx="3902416" cy="3749383"/>
            </a:xfrm>
            <a:prstGeom prst="rect">
              <a:avLst/>
            </a:prstGeom>
          </p:spPr>
        </p:pic>
        <p:grpSp>
          <p:nvGrpSpPr>
            <p:cNvPr id="5" name="グループ化 4"/>
            <p:cNvGrpSpPr/>
            <p:nvPr/>
          </p:nvGrpSpPr>
          <p:grpSpPr>
            <a:xfrm>
              <a:off x="5185824" y="2531385"/>
              <a:ext cx="1258123" cy="753229"/>
              <a:chOff x="4866802" y="2960793"/>
              <a:chExt cx="1258123" cy="753229"/>
            </a:xfrm>
          </p:grpSpPr>
          <p:cxnSp>
            <p:nvCxnSpPr>
              <p:cNvPr id="8" name="直線コネクタ 7"/>
              <p:cNvCxnSpPr/>
              <p:nvPr/>
            </p:nvCxnSpPr>
            <p:spPr bwMode="auto">
              <a:xfrm flipV="1">
                <a:off x="4866802" y="3240722"/>
                <a:ext cx="427034" cy="47330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 name="直線コネクタ 8"/>
              <p:cNvCxnSpPr/>
              <p:nvPr/>
            </p:nvCxnSpPr>
            <p:spPr bwMode="auto">
              <a:xfrm flipV="1">
                <a:off x="5275256" y="3230207"/>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0" name="テキスト ボックス 9"/>
              <p:cNvSpPr txBox="1"/>
              <p:nvPr/>
            </p:nvSpPr>
            <p:spPr>
              <a:xfrm>
                <a:off x="5241350" y="2960793"/>
                <a:ext cx="883575" cy="276999"/>
              </a:xfrm>
              <a:prstGeom prst="rect">
                <a:avLst/>
              </a:prstGeom>
              <a:noFill/>
            </p:spPr>
            <p:txBody>
              <a:bodyPr wrap="none" rtlCol="0">
                <a:spAutoFit/>
              </a:bodyPr>
              <a:lstStyle/>
              <a:p>
                <a:r>
                  <a:rPr kumimoji="1" lang="en-US" altLang="ja-JP" sz="1200" b="1" dirty="0" smtClean="0">
                    <a:solidFill>
                      <a:srgbClr val="FF0000"/>
                    </a:solidFill>
                  </a:rPr>
                  <a:t>group_A</a:t>
                </a:r>
                <a:endParaRPr kumimoji="1" lang="ja-JP" altLang="en-US" sz="1200" b="1" dirty="0">
                  <a:solidFill>
                    <a:srgbClr val="FF0000"/>
                  </a:solidFill>
                </a:endParaRPr>
              </a:p>
            </p:txBody>
          </p:sp>
        </p:grpSp>
        <p:cxnSp>
          <p:nvCxnSpPr>
            <p:cNvPr id="11" name="直線コネクタ 10"/>
            <p:cNvCxnSpPr/>
            <p:nvPr/>
          </p:nvCxnSpPr>
          <p:spPr bwMode="auto">
            <a:xfrm flipV="1">
              <a:off x="5216481" y="5558581"/>
              <a:ext cx="371837" cy="7670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2" name="グループ化 11"/>
            <p:cNvGrpSpPr/>
            <p:nvPr/>
          </p:nvGrpSpPr>
          <p:grpSpPr>
            <a:xfrm>
              <a:off x="5551131" y="5279893"/>
              <a:ext cx="891591" cy="276999"/>
              <a:chOff x="4987901" y="5373169"/>
              <a:chExt cx="891591" cy="276999"/>
            </a:xfrm>
          </p:grpSpPr>
          <p:cxnSp>
            <p:nvCxnSpPr>
              <p:cNvPr id="13" name="直線コネクタ 12"/>
              <p:cNvCxnSpPr/>
              <p:nvPr/>
            </p:nvCxnSpPr>
            <p:spPr bwMode="auto">
              <a:xfrm flipV="1">
                <a:off x="5021807" y="5642583"/>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4" name="テキスト ボックス 13"/>
              <p:cNvSpPr txBox="1"/>
              <p:nvPr/>
            </p:nvSpPr>
            <p:spPr>
              <a:xfrm>
                <a:off x="4987901" y="5373169"/>
                <a:ext cx="891591" cy="276999"/>
              </a:xfrm>
              <a:prstGeom prst="rect">
                <a:avLst/>
              </a:prstGeom>
              <a:noFill/>
            </p:spPr>
            <p:txBody>
              <a:bodyPr wrap="none" rtlCol="0">
                <a:spAutoFit/>
              </a:bodyPr>
              <a:lstStyle/>
              <a:p>
                <a:r>
                  <a:rPr kumimoji="1" lang="en-US" altLang="ja-JP" sz="1200" b="1" dirty="0" smtClean="0">
                    <a:solidFill>
                      <a:srgbClr val="FF0000"/>
                    </a:solidFill>
                  </a:rPr>
                  <a:t>group_D</a:t>
                </a:r>
                <a:endParaRPr kumimoji="1" lang="ja-JP" altLang="en-US" sz="1200" b="1" dirty="0">
                  <a:solidFill>
                    <a:srgbClr val="FF0000"/>
                  </a:solidFill>
                </a:endParaRPr>
              </a:p>
            </p:txBody>
          </p:sp>
        </p:grpSp>
        <p:cxnSp>
          <p:nvCxnSpPr>
            <p:cNvPr id="15" name="直線コネクタ 14"/>
            <p:cNvCxnSpPr/>
            <p:nvPr/>
          </p:nvCxnSpPr>
          <p:spPr bwMode="auto">
            <a:xfrm flipV="1">
              <a:off x="5194812" y="4110200"/>
              <a:ext cx="393506" cy="1003721"/>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6" name="グループ化 15"/>
            <p:cNvGrpSpPr/>
            <p:nvPr/>
          </p:nvGrpSpPr>
          <p:grpSpPr>
            <a:xfrm>
              <a:off x="5551131" y="3799493"/>
              <a:ext cx="883575" cy="297650"/>
              <a:chOff x="4987901" y="3892769"/>
              <a:chExt cx="883575" cy="297650"/>
            </a:xfrm>
          </p:grpSpPr>
          <p:cxnSp>
            <p:nvCxnSpPr>
              <p:cNvPr id="17" name="直線コネクタ 16"/>
              <p:cNvCxnSpPr/>
              <p:nvPr/>
            </p:nvCxnSpPr>
            <p:spPr bwMode="auto">
              <a:xfrm flipV="1">
                <a:off x="5021807" y="4182268"/>
                <a:ext cx="828000" cy="4966"/>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8" name="テキスト ボックス 17"/>
              <p:cNvSpPr txBox="1"/>
              <p:nvPr/>
            </p:nvSpPr>
            <p:spPr>
              <a:xfrm>
                <a:off x="4987901" y="3892769"/>
                <a:ext cx="883575" cy="297650"/>
              </a:xfrm>
              <a:prstGeom prst="rect">
                <a:avLst/>
              </a:prstGeom>
              <a:noFill/>
            </p:spPr>
            <p:txBody>
              <a:bodyPr wrap="none" rtlCol="0">
                <a:spAutoFit/>
              </a:bodyPr>
              <a:lstStyle/>
              <a:p>
                <a:r>
                  <a:rPr kumimoji="1" lang="en-US" altLang="ja-JP" sz="1200" b="1" dirty="0" smtClean="0">
                    <a:solidFill>
                      <a:srgbClr val="FF0000"/>
                    </a:solidFill>
                  </a:rPr>
                  <a:t>group_B</a:t>
                </a:r>
                <a:endParaRPr kumimoji="1" lang="ja-JP" altLang="en-US" sz="1200" b="1" dirty="0">
                  <a:solidFill>
                    <a:srgbClr val="FF0000"/>
                  </a:solidFill>
                </a:endParaRPr>
              </a:p>
            </p:txBody>
          </p:sp>
        </p:grpSp>
        <p:cxnSp>
          <p:nvCxnSpPr>
            <p:cNvPr id="19" name="直線コネクタ 18"/>
            <p:cNvCxnSpPr/>
            <p:nvPr/>
          </p:nvCxnSpPr>
          <p:spPr bwMode="auto">
            <a:xfrm flipV="1">
              <a:off x="5216481" y="4830780"/>
              <a:ext cx="377797" cy="578948"/>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20" name="グループ化 19"/>
            <p:cNvGrpSpPr/>
            <p:nvPr/>
          </p:nvGrpSpPr>
          <p:grpSpPr>
            <a:xfrm>
              <a:off x="5551131" y="4550019"/>
              <a:ext cx="875561" cy="276999"/>
              <a:chOff x="4987901" y="4456999"/>
              <a:chExt cx="875561" cy="276999"/>
            </a:xfrm>
          </p:grpSpPr>
          <p:cxnSp>
            <p:nvCxnSpPr>
              <p:cNvPr id="21" name="直線コネクタ 20"/>
              <p:cNvCxnSpPr/>
              <p:nvPr/>
            </p:nvCxnSpPr>
            <p:spPr bwMode="auto">
              <a:xfrm flipV="1">
                <a:off x="5021807" y="4726413"/>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2" name="テキスト ボックス 21"/>
              <p:cNvSpPr txBox="1"/>
              <p:nvPr/>
            </p:nvSpPr>
            <p:spPr>
              <a:xfrm>
                <a:off x="4987901" y="4456999"/>
                <a:ext cx="875561" cy="276999"/>
              </a:xfrm>
              <a:prstGeom prst="rect">
                <a:avLst/>
              </a:prstGeom>
              <a:noFill/>
            </p:spPr>
            <p:txBody>
              <a:bodyPr wrap="none" rtlCol="0">
                <a:spAutoFit/>
              </a:bodyPr>
              <a:lstStyle/>
              <a:p>
                <a:r>
                  <a:rPr kumimoji="1" lang="en-US" altLang="ja-JP" sz="1200" b="1" dirty="0" smtClean="0">
                    <a:solidFill>
                      <a:srgbClr val="FF0000"/>
                    </a:solidFill>
                  </a:rPr>
                  <a:t>group_C</a:t>
                </a:r>
                <a:endParaRPr kumimoji="1" lang="ja-JP" altLang="en-US" sz="1200" b="1" dirty="0">
                  <a:solidFill>
                    <a:srgbClr val="FF0000"/>
                  </a:solidFill>
                </a:endParaRPr>
              </a:p>
            </p:txBody>
          </p:sp>
        </p:grpSp>
        <p:sp>
          <p:nvSpPr>
            <p:cNvPr id="23" name="テキスト ボックス 22"/>
            <p:cNvSpPr txBox="1"/>
            <p:nvPr/>
          </p:nvSpPr>
          <p:spPr>
            <a:xfrm>
              <a:off x="5665608" y="2890505"/>
              <a:ext cx="4284000" cy="646331"/>
            </a:xfrm>
            <a:prstGeom prst="rect">
              <a:avLst/>
            </a:prstGeom>
            <a:noFill/>
          </p:spPr>
          <p:txBody>
            <a:bodyPr wrap="none" rtlCol="0">
              <a:spAutoFit/>
            </a:bodyPr>
            <a:lstStyle/>
            <a:p>
              <a:r>
                <a:rPr kumimoji="1" lang="ja-JP" altLang="en-US" sz="1200" b="1" dirty="0" smtClean="0"/>
                <a:t>更新可能：ディシジョンテーブル、ルール（ステージング）</a:t>
              </a:r>
              <a:endParaRPr kumimoji="1" lang="en-US" altLang="ja-JP" sz="1200" b="1" dirty="0" smtClean="0"/>
            </a:p>
            <a:p>
              <a:r>
                <a:rPr lang="ja-JP" altLang="en-US" sz="1200" b="1" dirty="0" smtClean="0"/>
                <a:t>参照のみ：ルール（プロダクション）、リクエスト履歴</a:t>
              </a:r>
              <a:endParaRPr lang="en-US" altLang="ja-JP" sz="1200" b="1" dirty="0" smtClean="0"/>
            </a:p>
            <a:p>
              <a:r>
                <a:rPr lang="ja-JP" altLang="en-US" sz="1200" b="1" dirty="0" smtClean="0"/>
                <a:t>権限な</a:t>
              </a:r>
              <a:r>
                <a:rPr lang="ja-JP" altLang="en-US" sz="1200" b="1" dirty="0"/>
                <a:t>し</a:t>
              </a:r>
              <a:r>
                <a:rPr kumimoji="1" lang="ja-JP" altLang="en-US" sz="1200" b="1" dirty="0" smtClean="0"/>
                <a:t>：アクション履歴、監視アダプタ</a:t>
              </a:r>
              <a:endParaRPr kumimoji="1" lang="ja-JP" altLang="en-US" sz="1200" b="1" dirty="0"/>
            </a:p>
          </p:txBody>
        </p:sp>
        <p:sp>
          <p:nvSpPr>
            <p:cNvPr id="24" name="テキスト ボックス 23"/>
            <p:cNvSpPr txBox="1"/>
            <p:nvPr/>
          </p:nvSpPr>
          <p:spPr>
            <a:xfrm>
              <a:off x="6418795" y="3827548"/>
              <a:ext cx="1569660" cy="276999"/>
            </a:xfrm>
            <a:prstGeom prst="rect">
              <a:avLst/>
            </a:prstGeom>
            <a:noFill/>
          </p:spPr>
          <p:txBody>
            <a:bodyPr wrap="none" rtlCol="0">
              <a:spAutoFit/>
            </a:bodyPr>
            <a:lstStyle/>
            <a:p>
              <a:r>
                <a:rPr kumimoji="1" lang="ja-JP" altLang="en-US" sz="1200" b="1" dirty="0" smtClean="0"/>
                <a:t>すべて「参照のみ」</a:t>
              </a:r>
              <a:endParaRPr kumimoji="1" lang="ja-JP" altLang="en-US" sz="1200" b="1" dirty="0"/>
            </a:p>
          </p:txBody>
        </p:sp>
        <p:sp>
          <p:nvSpPr>
            <p:cNvPr id="25" name="テキスト ボックス 24"/>
            <p:cNvSpPr txBox="1"/>
            <p:nvPr/>
          </p:nvSpPr>
          <p:spPr>
            <a:xfrm>
              <a:off x="6418795" y="4558233"/>
              <a:ext cx="1569660" cy="276999"/>
            </a:xfrm>
            <a:prstGeom prst="rect">
              <a:avLst/>
            </a:prstGeom>
            <a:noFill/>
          </p:spPr>
          <p:txBody>
            <a:bodyPr wrap="none" rtlCol="0">
              <a:spAutoFit/>
            </a:bodyPr>
            <a:lstStyle/>
            <a:p>
              <a:r>
                <a:rPr kumimoji="1" lang="ja-JP" altLang="en-US" sz="1200" b="1" dirty="0" smtClean="0"/>
                <a:t>すべて「権限なし」</a:t>
              </a:r>
              <a:endParaRPr kumimoji="1" lang="ja-JP" altLang="en-US" sz="1200" b="1" dirty="0"/>
            </a:p>
          </p:txBody>
        </p:sp>
        <p:sp>
          <p:nvSpPr>
            <p:cNvPr id="26" name="テキスト ボックス 25"/>
            <p:cNvSpPr txBox="1"/>
            <p:nvPr/>
          </p:nvSpPr>
          <p:spPr>
            <a:xfrm>
              <a:off x="6418795" y="5266836"/>
              <a:ext cx="1569660" cy="276999"/>
            </a:xfrm>
            <a:prstGeom prst="rect">
              <a:avLst/>
            </a:prstGeom>
            <a:noFill/>
          </p:spPr>
          <p:txBody>
            <a:bodyPr wrap="none" rtlCol="0">
              <a:spAutoFit/>
            </a:bodyPr>
            <a:lstStyle/>
            <a:p>
              <a:r>
                <a:rPr kumimoji="1" lang="ja-JP" altLang="en-US" sz="1200" b="1" dirty="0" smtClean="0"/>
                <a:t>すべて「更新可能」</a:t>
              </a:r>
              <a:endParaRPr kumimoji="1" lang="ja-JP" altLang="en-US" sz="1200" b="1" dirty="0"/>
            </a:p>
          </p:txBody>
        </p:sp>
        <p:sp>
          <p:nvSpPr>
            <p:cNvPr id="27" name="角丸四角形 26"/>
            <p:cNvSpPr/>
            <p:nvPr/>
          </p:nvSpPr>
          <p:spPr bwMode="auto">
            <a:xfrm>
              <a:off x="8472330" y="4753622"/>
              <a:ext cx="1716098" cy="1416621"/>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作成したユーザ</a:t>
              </a:r>
              <a:endParaRPr kumimoji="1" lang="en-US" altLang="ja-JP" sz="1400" b="1" dirty="0" smtClean="0">
                <a:latin typeface="+mn-ea"/>
              </a:endParaRPr>
            </a:p>
            <a:p>
              <a:pPr algn="ctr"/>
              <a:r>
                <a:rPr kumimoji="1" lang="ja-JP" altLang="en-US" sz="1400" b="1" dirty="0" smtClean="0">
                  <a:latin typeface="+mn-ea"/>
                </a:rPr>
                <a:t>「</a:t>
              </a:r>
              <a:r>
                <a:rPr kumimoji="1" lang="en-US" altLang="ja-JP" sz="1400" b="1" dirty="0" smtClean="0">
                  <a:latin typeface="+mn-ea"/>
                </a:rPr>
                <a:t>master</a:t>
              </a:r>
              <a:r>
                <a:rPr kumimoji="1" lang="ja-JP" altLang="en-US" sz="1400" b="1" dirty="0" smtClean="0">
                  <a:latin typeface="+mn-ea"/>
                </a:rPr>
                <a:t>」で</a:t>
              </a:r>
              <a:endParaRPr kumimoji="1" lang="en-US" altLang="ja-JP" sz="1400" b="1" dirty="0" smtClean="0">
                <a:latin typeface="+mn-ea"/>
              </a:endParaRPr>
            </a:p>
            <a:p>
              <a:pPr algn="ctr"/>
              <a:r>
                <a:rPr lang="ja-JP" altLang="en-US" sz="1400" b="1" dirty="0" smtClean="0">
                  <a:latin typeface="+mn-ea"/>
                </a:rPr>
                <a:t>ログインして設定</a:t>
              </a:r>
              <a:endParaRPr kumimoji="1" lang="ja-JP" altLang="en-US" sz="1400" b="1" dirty="0" smtClean="0">
                <a:latin typeface="+mn-ea"/>
              </a:endParaRPr>
            </a:p>
          </p:txBody>
        </p:sp>
      </p:grpSp>
    </p:spTree>
    <p:extLst>
      <p:ext uri="{BB962C8B-B14F-4D97-AF65-F5344CB8AC3E}">
        <p14:creationId xmlns:p14="http://schemas.microsoft.com/office/powerpoint/2010/main" val="42042299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6/12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4/10</a:t>
            </a:r>
            <a:r>
              <a:rPr lang="ja-JP" altLang="en-US" dirty="0"/>
              <a:t>）</a:t>
            </a:r>
            <a:endParaRPr lang="en-US" altLang="ja-JP" dirty="0"/>
          </a:p>
          <a:p>
            <a:pPr lvl="1"/>
            <a:endParaRPr lang="en-US" altLang="ja-JP" dirty="0"/>
          </a:p>
          <a:p>
            <a:pPr lvl="1"/>
            <a:r>
              <a:rPr lang="ja-JP" altLang="en-US" dirty="0"/>
              <a:t>ディシジョンテーブル「</a:t>
            </a:r>
            <a:r>
              <a:rPr lang="en-US" altLang="ja-JP" dirty="0" err="1"/>
              <a:t>master_decision_table</a:t>
            </a:r>
            <a:r>
              <a:rPr lang="ja-JP" altLang="en-US" dirty="0"/>
              <a:t>」への権限は以下の通り</a:t>
            </a:r>
          </a:p>
          <a:p>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480989044"/>
              </p:ext>
            </p:extLst>
          </p:nvPr>
        </p:nvGraphicFramePr>
        <p:xfrm>
          <a:off x="556448" y="2144251"/>
          <a:ext cx="10833216" cy="4072184"/>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450391">
                <a:tc rowSpan="2" gridSpan="2">
                  <a:txBody>
                    <a:bodyPr/>
                    <a:lstStyle/>
                    <a:p>
                      <a:pPr lvl="1" algn="r"/>
                      <a:endParaRPr kumimoji="1" lang="en-US" altLang="ja-JP" sz="1200" b="1" dirty="0" smtClean="0">
                        <a:solidFill>
                          <a:schemeClr val="bg1"/>
                        </a:solidFill>
                        <a:latin typeface="+mn-ea"/>
                        <a:ea typeface="+mn-ea"/>
                      </a:endParaRPr>
                    </a:p>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450391">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533863">
                <a:tc>
                  <a:txBody>
                    <a:bodyPr/>
                    <a:lstStyle/>
                    <a:p>
                      <a:pPr algn="ctr"/>
                      <a:r>
                        <a:rPr kumimoji="1" lang="ja-JP" altLang="en-US" sz="1200" b="1" dirty="0" smtClean="0">
                          <a:solidFill>
                            <a:schemeClr val="bg1"/>
                          </a:solidFill>
                          <a:latin typeface="+mn-ea"/>
                          <a:ea typeface="+mn-ea"/>
                        </a:rPr>
                        <a:t>①</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master</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smtClean="0">
                          <a:latin typeface="+mn-ea"/>
                          <a:ea typeface="+mn-ea"/>
                        </a:rPr>
                        <a:t>作成、複製、削除、編集、ダウンロード可能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適用ボタン有効、プロダクション適用可能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参照および</a:t>
                      </a:r>
                      <a:endParaRPr kumimoji="1" lang="en-US" altLang="ja-JP" sz="1100" dirty="0" smtClean="0">
                        <a:latin typeface="+mn-ea"/>
                        <a:ea typeface="+mn-ea"/>
                      </a:endParaRPr>
                    </a:p>
                    <a:p>
                      <a:pPr algn="ctr"/>
                      <a:r>
                        <a:rPr kumimoji="1" lang="ja-JP" altLang="en-US" sz="1100" dirty="0" smtClean="0">
                          <a:latin typeface="+mn-ea"/>
                          <a:ea typeface="+mn-ea"/>
                        </a:rPr>
                        <a:t>操作可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4463744"/>
                  </a:ext>
                </a:extLst>
              </a:tr>
              <a:tr h="533863">
                <a:tc>
                  <a:txBody>
                    <a:bodyPr/>
                    <a:lstStyle/>
                    <a:p>
                      <a:pPr algn="ctr"/>
                      <a:r>
                        <a:rPr kumimoji="1" lang="ja-JP" altLang="en-US" sz="1200" b="1" dirty="0" smtClean="0">
                          <a:solidFill>
                            <a:schemeClr val="bg1"/>
                          </a:solidFill>
                          <a:latin typeface="+mn-ea"/>
                          <a:ea typeface="+mn-ea"/>
                        </a:rPr>
                        <a:t>②</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user_A</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smtClean="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適用ボタン無し、適用不可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25265951"/>
                  </a:ext>
                </a:extLst>
              </a:tr>
              <a:tr h="533863">
                <a:tc>
                  <a:txBody>
                    <a:bodyPr/>
                    <a:lstStyle/>
                    <a:p>
                      <a:pPr algn="ctr"/>
                      <a:r>
                        <a:rPr kumimoji="1" lang="ja-JP" altLang="en-US" sz="1200" b="1" dirty="0" smtClean="0">
                          <a:solidFill>
                            <a:schemeClr val="bg1"/>
                          </a:solidFill>
                          <a:latin typeface="+mn-ea"/>
                          <a:ea typeface="+mn-ea"/>
                        </a:rPr>
                        <a:t>③</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user_B</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複製、ダウンロード可能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アップロード不可、テストリクエスト可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適用ボタン無し、適用不可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119855"/>
                  </a:ext>
                </a:extLst>
              </a:tr>
              <a:tr h="463953">
                <a:tc>
                  <a:txBody>
                    <a:bodyPr/>
                    <a:lstStyle/>
                    <a:p>
                      <a:pPr algn="ctr"/>
                      <a:r>
                        <a:rPr kumimoji="1" lang="ja-JP" altLang="en-US" sz="1200" b="1" dirty="0" smtClean="0">
                          <a:solidFill>
                            <a:schemeClr val="bg1"/>
                          </a:solidFill>
                          <a:latin typeface="+mn-ea"/>
                          <a:ea typeface="+mn-ea"/>
                        </a:rPr>
                        <a:t>④</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user_C</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gridSpan="6">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9422969"/>
                  </a:ext>
                </a:extLst>
              </a:tr>
              <a:tr h="533863">
                <a:tc>
                  <a:txBody>
                    <a:bodyPr/>
                    <a:lstStyle/>
                    <a:p>
                      <a:pPr algn="ctr"/>
                      <a:r>
                        <a:rPr kumimoji="1" lang="ja-JP" altLang="en-US" sz="1200" b="1" dirty="0" smtClean="0">
                          <a:solidFill>
                            <a:schemeClr val="bg1"/>
                          </a:solidFill>
                          <a:latin typeface="+mn-ea"/>
                          <a:ea typeface="+mn-ea"/>
                        </a:rPr>
                        <a:t>⑤</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user_D</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適用ボタン有効、プロダクション適用可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参照および</a:t>
                      </a:r>
                      <a:endParaRPr kumimoji="1" lang="en-US" altLang="ja-JP" sz="1100" dirty="0" smtClean="0">
                        <a:latin typeface="+mn-ea"/>
                        <a:ea typeface="+mn-ea"/>
                      </a:endParaRPr>
                    </a:p>
                    <a:p>
                      <a:pPr algn="ctr"/>
                      <a:r>
                        <a:rPr kumimoji="1" lang="ja-JP" altLang="en-US" sz="1100" dirty="0" smtClean="0">
                          <a:latin typeface="+mn-ea"/>
                          <a:ea typeface="+mn-ea"/>
                        </a:rPr>
                        <a:t>操作可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7561719"/>
                  </a:ext>
                </a:extLst>
              </a:tr>
              <a:tr h="571997">
                <a:tc>
                  <a:txBody>
                    <a:bodyPr/>
                    <a:lstStyle/>
                    <a:p>
                      <a:pPr algn="ctr"/>
                      <a:r>
                        <a:rPr kumimoji="1" lang="ja-JP" altLang="en-US" sz="1200" b="1" dirty="0" smtClean="0">
                          <a:solidFill>
                            <a:schemeClr val="bg1"/>
                          </a:solidFill>
                          <a:latin typeface="+mn-ea"/>
                          <a:ea typeface="+mn-ea"/>
                        </a:rPr>
                        <a:t>⑥</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200" b="1" dirty="0" smtClean="0">
                          <a:solidFill>
                            <a:schemeClr val="bg1"/>
                          </a:solidFill>
                          <a:latin typeface="+mn-ea"/>
                          <a:ea typeface="+mn-ea"/>
                        </a:rPr>
                        <a:t>システム</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管理者</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参照不可</a:t>
                      </a: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404066441"/>
                  </a:ext>
                </a:extLst>
              </a:tr>
            </a:tbl>
          </a:graphicData>
        </a:graphic>
      </p:graphicFrame>
      <p:sp>
        <p:nvSpPr>
          <p:cNvPr id="5" name="直角三角形 4"/>
          <p:cNvSpPr/>
          <p:nvPr/>
        </p:nvSpPr>
        <p:spPr bwMode="auto">
          <a:xfrm>
            <a:off x="545017" y="2132820"/>
            <a:ext cx="1116000" cy="915175"/>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546215" y="2676127"/>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Tree>
    <p:extLst>
      <p:ext uri="{BB962C8B-B14F-4D97-AF65-F5344CB8AC3E}">
        <p14:creationId xmlns:p14="http://schemas.microsoft.com/office/powerpoint/2010/main" val="5503595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7/12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5/10</a:t>
            </a:r>
            <a:r>
              <a:rPr lang="ja-JP" altLang="en-US" dirty="0"/>
              <a:t>）</a:t>
            </a:r>
            <a:endParaRPr lang="en-US" altLang="ja-JP" dirty="0"/>
          </a:p>
          <a:p>
            <a:pPr lvl="1"/>
            <a:endParaRPr lang="en-US" altLang="ja-JP" dirty="0"/>
          </a:p>
          <a:p>
            <a:pPr lvl="1"/>
            <a:r>
              <a:rPr lang="ja-JP" altLang="en-US" dirty="0"/>
              <a:t>ユーザ「</a:t>
            </a:r>
            <a:r>
              <a:rPr lang="en-US" altLang="ja-JP" dirty="0"/>
              <a:t>master</a:t>
            </a:r>
            <a:r>
              <a:rPr lang="ja-JP" altLang="en-US" dirty="0"/>
              <a:t>」における画面表示は以下の通り</a:t>
            </a:r>
            <a:endParaRPr lang="en-US" altLang="ja-JP" dirty="0"/>
          </a:p>
          <a:p>
            <a:endParaRPr kumimoji="1" lang="ja-JP" altLang="en-US" dirty="0"/>
          </a:p>
        </p:txBody>
      </p:sp>
      <p:sp>
        <p:nvSpPr>
          <p:cNvPr id="4" name="角丸四角形 3"/>
          <p:cNvSpPr/>
          <p:nvPr/>
        </p:nvSpPr>
        <p:spPr bwMode="auto">
          <a:xfrm>
            <a:off x="683024" y="3128812"/>
            <a:ext cx="10825952" cy="3180588"/>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5" name="図 4"/>
          <p:cNvPicPr>
            <a:picLocks noChangeAspect="1"/>
          </p:cNvPicPr>
          <p:nvPr/>
        </p:nvPicPr>
        <p:blipFill>
          <a:blip r:embed="rId2"/>
          <a:stretch>
            <a:fillRect/>
          </a:stretch>
        </p:blipFill>
        <p:spPr>
          <a:xfrm>
            <a:off x="8292064" y="3229794"/>
            <a:ext cx="2779670" cy="2988000"/>
          </a:xfrm>
          <a:prstGeom prst="rect">
            <a:avLst/>
          </a:prstGeom>
        </p:spPr>
      </p:pic>
      <p:graphicFrame>
        <p:nvGraphicFramePr>
          <p:cNvPr id="8" name="表 7"/>
          <p:cNvGraphicFramePr>
            <a:graphicFrameLocks noGrp="1"/>
          </p:cNvGraphicFramePr>
          <p:nvPr>
            <p:extLst>
              <p:ext uri="{D42A27DB-BD31-4B8C-83A1-F6EECF244321}">
                <p14:modId xmlns:p14="http://schemas.microsoft.com/office/powerpoint/2010/main" val="3502079858"/>
              </p:ext>
            </p:extLst>
          </p:nvPr>
        </p:nvGraphicFramePr>
        <p:xfrm>
          <a:off x="678829" y="1965940"/>
          <a:ext cx="10834343" cy="1061040"/>
        </p:xfrm>
        <a:graphic>
          <a:graphicData uri="http://schemas.openxmlformats.org/drawingml/2006/table">
            <a:tbl>
              <a:tblPr firstRow="1" bandRow="1">
                <a:tableStyleId>{5C22544A-7EE6-4342-B048-85BDC9FD1C3A}</a:tableStyleId>
              </a:tblPr>
              <a:tblGrid>
                <a:gridCol w="220715">
                  <a:extLst>
                    <a:ext uri="{9D8B030D-6E8A-4147-A177-3AD203B41FA5}">
                      <a16:colId xmlns:a16="http://schemas.microsoft.com/office/drawing/2014/main" val="2881587015"/>
                    </a:ext>
                  </a:extLst>
                </a:gridCol>
                <a:gridCol w="893628">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①</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master</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smtClean="0">
                          <a:latin typeface="+mn-ea"/>
                          <a:ea typeface="+mn-ea"/>
                        </a:rPr>
                        <a:t>作成、複製、削除、編集、ダウンロード可能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適用ボタン有効、プロダクション適用可能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参照および</a:t>
                      </a:r>
                      <a:endParaRPr kumimoji="1" lang="en-US" altLang="ja-JP" sz="1100" dirty="0" smtClean="0">
                        <a:latin typeface="+mn-ea"/>
                        <a:ea typeface="+mn-ea"/>
                      </a:endParaRPr>
                    </a:p>
                    <a:p>
                      <a:pPr algn="ctr"/>
                      <a:r>
                        <a:rPr kumimoji="1" lang="ja-JP" altLang="en-US" sz="1100" dirty="0" smtClean="0">
                          <a:latin typeface="+mn-ea"/>
                          <a:ea typeface="+mn-ea"/>
                        </a:rPr>
                        <a:t>操作可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274463744"/>
                  </a:ext>
                </a:extLst>
              </a:tr>
            </a:tbl>
          </a:graphicData>
        </a:graphic>
      </p:graphicFrame>
      <p:sp>
        <p:nvSpPr>
          <p:cNvPr id="9" name="直角三角形 8"/>
          <p:cNvSpPr/>
          <p:nvPr/>
        </p:nvSpPr>
        <p:spPr bwMode="auto">
          <a:xfrm>
            <a:off x="672390" y="1954510"/>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テキスト ボックス 9"/>
          <p:cNvSpPr txBox="1"/>
          <p:nvPr/>
        </p:nvSpPr>
        <p:spPr>
          <a:xfrm>
            <a:off x="695250" y="2363082"/>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pic>
        <p:nvPicPr>
          <p:cNvPr id="11" name="図 10"/>
          <p:cNvPicPr>
            <a:picLocks noChangeAspect="1"/>
          </p:cNvPicPr>
          <p:nvPr/>
        </p:nvPicPr>
        <p:blipFill>
          <a:blip r:embed="rId3"/>
          <a:stretch>
            <a:fillRect/>
          </a:stretch>
        </p:blipFill>
        <p:spPr>
          <a:xfrm>
            <a:off x="6139732" y="5004441"/>
            <a:ext cx="1878054" cy="1164394"/>
          </a:xfrm>
          <a:prstGeom prst="rect">
            <a:avLst/>
          </a:prstGeom>
        </p:spPr>
      </p:pic>
      <p:pic>
        <p:nvPicPr>
          <p:cNvPr id="12" name="図 11"/>
          <p:cNvPicPr>
            <a:picLocks noChangeAspect="1"/>
          </p:cNvPicPr>
          <p:nvPr/>
        </p:nvPicPr>
        <p:blipFill>
          <a:blip r:embed="rId4"/>
          <a:stretch>
            <a:fillRect/>
          </a:stretch>
        </p:blipFill>
        <p:spPr>
          <a:xfrm>
            <a:off x="4198897" y="5019912"/>
            <a:ext cx="1856350" cy="1157721"/>
          </a:xfrm>
          <a:prstGeom prst="rect">
            <a:avLst/>
          </a:prstGeom>
        </p:spPr>
      </p:pic>
      <p:pic>
        <p:nvPicPr>
          <p:cNvPr id="13" name="図 12"/>
          <p:cNvPicPr>
            <a:picLocks noChangeAspect="1"/>
          </p:cNvPicPr>
          <p:nvPr/>
        </p:nvPicPr>
        <p:blipFill>
          <a:blip r:embed="rId5"/>
          <a:stretch>
            <a:fillRect/>
          </a:stretch>
        </p:blipFill>
        <p:spPr>
          <a:xfrm>
            <a:off x="1410639" y="3229794"/>
            <a:ext cx="2337197" cy="2988000"/>
          </a:xfrm>
          <a:prstGeom prst="rect">
            <a:avLst/>
          </a:prstGeom>
        </p:spPr>
      </p:pic>
      <p:pic>
        <p:nvPicPr>
          <p:cNvPr id="14" name="図 13"/>
          <p:cNvPicPr>
            <a:picLocks noChangeAspect="1"/>
          </p:cNvPicPr>
          <p:nvPr/>
        </p:nvPicPr>
        <p:blipFill>
          <a:blip r:embed="rId6"/>
          <a:stretch>
            <a:fillRect/>
          </a:stretch>
        </p:blipFill>
        <p:spPr>
          <a:xfrm>
            <a:off x="4227308" y="3229794"/>
            <a:ext cx="3804705" cy="1631992"/>
          </a:xfrm>
          <a:prstGeom prst="rect">
            <a:avLst/>
          </a:prstGeom>
        </p:spPr>
      </p:pic>
      <p:sp>
        <p:nvSpPr>
          <p:cNvPr id="15" name="角丸四角形 14"/>
          <p:cNvSpPr/>
          <p:nvPr/>
        </p:nvSpPr>
        <p:spPr bwMode="auto">
          <a:xfrm>
            <a:off x="1676138" y="5900200"/>
            <a:ext cx="1752062" cy="268635"/>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6" name="角丸四角形 15"/>
          <p:cNvSpPr/>
          <p:nvPr/>
        </p:nvSpPr>
        <p:spPr bwMode="auto">
          <a:xfrm>
            <a:off x="5011660" y="3455523"/>
            <a:ext cx="3006126" cy="191038"/>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7" name="角丸四角形 16"/>
          <p:cNvSpPr/>
          <p:nvPr/>
        </p:nvSpPr>
        <p:spPr bwMode="auto">
          <a:xfrm>
            <a:off x="4225509" y="3645520"/>
            <a:ext cx="288431" cy="324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8" name="角丸四角形 17"/>
          <p:cNvSpPr/>
          <p:nvPr/>
        </p:nvSpPr>
        <p:spPr bwMode="auto">
          <a:xfrm>
            <a:off x="8492324" y="4954081"/>
            <a:ext cx="2412000" cy="720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9" name="角丸四角形 18"/>
          <p:cNvSpPr/>
          <p:nvPr/>
        </p:nvSpPr>
        <p:spPr bwMode="auto">
          <a:xfrm>
            <a:off x="6350536" y="5358052"/>
            <a:ext cx="374504" cy="548497"/>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2310149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8/12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6/10</a:t>
            </a:r>
            <a:r>
              <a:rPr lang="ja-JP" altLang="en-US" dirty="0"/>
              <a:t>）</a:t>
            </a:r>
            <a:endParaRPr lang="en-US" altLang="ja-JP" dirty="0"/>
          </a:p>
          <a:p>
            <a:pPr lvl="1"/>
            <a:endParaRPr lang="en-US" altLang="ja-JP" dirty="0"/>
          </a:p>
          <a:p>
            <a:pPr lvl="1"/>
            <a:r>
              <a:rPr lang="ja-JP" altLang="en-US" dirty="0"/>
              <a:t>ユーザ「</a:t>
            </a:r>
            <a:r>
              <a:rPr lang="en-US" altLang="ja-JP" dirty="0" err="1"/>
              <a:t>user_A</a:t>
            </a:r>
            <a:r>
              <a:rPr lang="ja-JP" altLang="en-US" dirty="0"/>
              <a:t>」における画面表示は以下の通り</a:t>
            </a:r>
            <a:endParaRPr lang="en-US" altLang="ja-JP" dirty="0"/>
          </a:p>
          <a:p>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1619837690"/>
              </p:ext>
            </p:extLst>
          </p:nvPr>
        </p:nvGraphicFramePr>
        <p:xfrm>
          <a:off x="678829" y="1957940"/>
          <a:ext cx="10834343" cy="1061040"/>
        </p:xfrm>
        <a:graphic>
          <a:graphicData uri="http://schemas.openxmlformats.org/drawingml/2006/table">
            <a:tbl>
              <a:tblPr firstRow="1" bandRow="1">
                <a:tableStyleId>{5C22544A-7EE6-4342-B048-85BDC9FD1C3A}</a:tableStyleId>
              </a:tblPr>
              <a:tblGrid>
                <a:gridCol w="220715">
                  <a:extLst>
                    <a:ext uri="{9D8B030D-6E8A-4147-A177-3AD203B41FA5}">
                      <a16:colId xmlns:a16="http://schemas.microsoft.com/office/drawing/2014/main" val="2881587015"/>
                    </a:ext>
                  </a:extLst>
                </a:gridCol>
                <a:gridCol w="893628">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②</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user_A</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smtClean="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適用ボタン無し、適用不可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25265951"/>
                  </a:ext>
                </a:extLst>
              </a:tr>
            </a:tbl>
          </a:graphicData>
        </a:graphic>
      </p:graphicFrame>
      <p:sp>
        <p:nvSpPr>
          <p:cNvPr id="11" name="直角三角形 10"/>
          <p:cNvSpPr/>
          <p:nvPr/>
        </p:nvSpPr>
        <p:spPr bwMode="auto">
          <a:xfrm>
            <a:off x="678829" y="1957940"/>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テキスト ボックス 11"/>
          <p:cNvSpPr txBox="1"/>
          <p:nvPr/>
        </p:nvSpPr>
        <p:spPr>
          <a:xfrm>
            <a:off x="645736" y="2355082"/>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
        <p:nvSpPr>
          <p:cNvPr id="21" name="角丸四角形 20"/>
          <p:cNvSpPr/>
          <p:nvPr/>
        </p:nvSpPr>
        <p:spPr bwMode="auto">
          <a:xfrm>
            <a:off x="683024" y="3128812"/>
            <a:ext cx="10825952" cy="3180588"/>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8" name="図 7"/>
          <p:cNvPicPr>
            <a:picLocks noChangeAspect="1"/>
          </p:cNvPicPr>
          <p:nvPr/>
        </p:nvPicPr>
        <p:blipFill>
          <a:blip r:embed="rId2"/>
          <a:stretch>
            <a:fillRect/>
          </a:stretch>
        </p:blipFill>
        <p:spPr>
          <a:xfrm>
            <a:off x="1226509" y="3212970"/>
            <a:ext cx="2277131" cy="2988000"/>
          </a:xfrm>
          <a:prstGeom prst="rect">
            <a:avLst/>
          </a:prstGeom>
        </p:spPr>
      </p:pic>
      <p:pic>
        <p:nvPicPr>
          <p:cNvPr id="9" name="図 8"/>
          <p:cNvPicPr>
            <a:picLocks noChangeAspect="1"/>
          </p:cNvPicPr>
          <p:nvPr/>
        </p:nvPicPr>
        <p:blipFill>
          <a:blip r:embed="rId3"/>
          <a:stretch>
            <a:fillRect/>
          </a:stretch>
        </p:blipFill>
        <p:spPr>
          <a:xfrm>
            <a:off x="3925272" y="3212969"/>
            <a:ext cx="4187007" cy="1841272"/>
          </a:xfrm>
          <a:prstGeom prst="rect">
            <a:avLst/>
          </a:prstGeom>
        </p:spPr>
      </p:pic>
      <p:sp>
        <p:nvSpPr>
          <p:cNvPr id="13" name="角丸四角形 12"/>
          <p:cNvSpPr/>
          <p:nvPr/>
        </p:nvSpPr>
        <p:spPr bwMode="auto">
          <a:xfrm>
            <a:off x="1533076" y="5939028"/>
            <a:ext cx="1675803" cy="227091"/>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4" name="角丸四角形 13"/>
          <p:cNvSpPr/>
          <p:nvPr/>
        </p:nvSpPr>
        <p:spPr bwMode="auto">
          <a:xfrm>
            <a:off x="3921397" y="3659227"/>
            <a:ext cx="182876" cy="389977"/>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5" name="図 14"/>
          <p:cNvPicPr>
            <a:picLocks noChangeAspect="1"/>
          </p:cNvPicPr>
          <p:nvPr/>
        </p:nvPicPr>
        <p:blipFill>
          <a:blip r:embed="rId4"/>
          <a:stretch>
            <a:fillRect/>
          </a:stretch>
        </p:blipFill>
        <p:spPr>
          <a:xfrm>
            <a:off x="7752230" y="3361752"/>
            <a:ext cx="319803" cy="80829"/>
          </a:xfrm>
          <a:prstGeom prst="rect">
            <a:avLst/>
          </a:prstGeom>
        </p:spPr>
      </p:pic>
      <p:sp>
        <p:nvSpPr>
          <p:cNvPr id="16" name="角丸四角形 15"/>
          <p:cNvSpPr/>
          <p:nvPr/>
        </p:nvSpPr>
        <p:spPr bwMode="auto">
          <a:xfrm>
            <a:off x="4802441" y="3452793"/>
            <a:ext cx="3261699" cy="201748"/>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7" name="図 16"/>
          <p:cNvPicPr>
            <a:picLocks noChangeAspect="1"/>
          </p:cNvPicPr>
          <p:nvPr/>
        </p:nvPicPr>
        <p:blipFill>
          <a:blip r:embed="rId5"/>
          <a:stretch>
            <a:fillRect/>
          </a:stretch>
        </p:blipFill>
        <p:spPr>
          <a:xfrm>
            <a:off x="8469711" y="3212571"/>
            <a:ext cx="2738999" cy="2988000"/>
          </a:xfrm>
          <a:prstGeom prst="rect">
            <a:avLst/>
          </a:prstGeom>
        </p:spPr>
      </p:pic>
      <p:sp>
        <p:nvSpPr>
          <p:cNvPr id="18" name="角丸四角形 17"/>
          <p:cNvSpPr/>
          <p:nvPr/>
        </p:nvSpPr>
        <p:spPr bwMode="auto">
          <a:xfrm>
            <a:off x="8637514" y="5152833"/>
            <a:ext cx="2355165" cy="468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9" name="図 18"/>
          <p:cNvPicPr>
            <a:picLocks noChangeAspect="1"/>
          </p:cNvPicPr>
          <p:nvPr/>
        </p:nvPicPr>
        <p:blipFill>
          <a:blip r:embed="rId6"/>
          <a:stretch>
            <a:fillRect/>
          </a:stretch>
        </p:blipFill>
        <p:spPr>
          <a:xfrm>
            <a:off x="3925273" y="5181408"/>
            <a:ext cx="1864691" cy="1019163"/>
          </a:xfrm>
          <a:prstGeom prst="rect">
            <a:avLst/>
          </a:prstGeom>
        </p:spPr>
      </p:pic>
      <p:pic>
        <p:nvPicPr>
          <p:cNvPr id="20" name="図 19"/>
          <p:cNvPicPr>
            <a:picLocks noChangeAspect="1"/>
          </p:cNvPicPr>
          <p:nvPr/>
        </p:nvPicPr>
        <p:blipFill>
          <a:blip r:embed="rId7"/>
          <a:stretch>
            <a:fillRect/>
          </a:stretch>
        </p:blipFill>
        <p:spPr>
          <a:xfrm>
            <a:off x="5860996" y="5181408"/>
            <a:ext cx="2251284" cy="1019163"/>
          </a:xfrm>
          <a:prstGeom prst="rect">
            <a:avLst/>
          </a:prstGeom>
        </p:spPr>
      </p:pic>
    </p:spTree>
    <p:extLst>
      <p:ext uri="{BB962C8B-B14F-4D97-AF65-F5344CB8AC3E}">
        <p14:creationId xmlns:p14="http://schemas.microsoft.com/office/powerpoint/2010/main" val="15579598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9/12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7/10</a:t>
            </a:r>
            <a:r>
              <a:rPr lang="ja-JP" altLang="en-US" dirty="0"/>
              <a:t>）</a:t>
            </a:r>
            <a:endParaRPr lang="en-US" altLang="ja-JP" dirty="0"/>
          </a:p>
          <a:p>
            <a:pPr lvl="1"/>
            <a:endParaRPr lang="en-US" altLang="ja-JP" dirty="0"/>
          </a:p>
          <a:p>
            <a:pPr lvl="1"/>
            <a:r>
              <a:rPr lang="ja-JP" altLang="en-US" dirty="0"/>
              <a:t>ユーザ「</a:t>
            </a:r>
            <a:r>
              <a:rPr lang="en-US" altLang="ja-JP" dirty="0" err="1"/>
              <a:t>user_B</a:t>
            </a:r>
            <a:r>
              <a:rPr lang="ja-JP" altLang="en-US" dirty="0"/>
              <a:t>」における画面表示は以下の通り</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4035056588"/>
              </p:ext>
            </p:extLst>
          </p:nvPr>
        </p:nvGraphicFramePr>
        <p:xfrm>
          <a:off x="675107" y="1976230"/>
          <a:ext cx="10834343" cy="1061040"/>
        </p:xfrm>
        <a:graphic>
          <a:graphicData uri="http://schemas.openxmlformats.org/drawingml/2006/table">
            <a:tbl>
              <a:tblPr firstRow="1" bandRow="1">
                <a:tableStyleId>{5C22544A-7EE6-4342-B048-85BDC9FD1C3A}</a:tableStyleId>
              </a:tblPr>
              <a:tblGrid>
                <a:gridCol w="220715">
                  <a:extLst>
                    <a:ext uri="{9D8B030D-6E8A-4147-A177-3AD203B41FA5}">
                      <a16:colId xmlns:a16="http://schemas.microsoft.com/office/drawing/2014/main" val="2881587015"/>
                    </a:ext>
                  </a:extLst>
                </a:gridCol>
                <a:gridCol w="893628">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③</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user_B</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複製、ダウンロード可能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アップロード不可、テストリクエスト可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適用ボタン無し、適用不可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119855"/>
                  </a:ext>
                </a:extLst>
              </a:tr>
            </a:tbl>
          </a:graphicData>
        </a:graphic>
      </p:graphicFrame>
      <p:sp>
        <p:nvSpPr>
          <p:cNvPr id="5" name="直角三角形 4"/>
          <p:cNvSpPr/>
          <p:nvPr/>
        </p:nvSpPr>
        <p:spPr bwMode="auto">
          <a:xfrm>
            <a:off x="678829" y="1957940"/>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645736" y="2355082"/>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
        <p:nvSpPr>
          <p:cNvPr id="9" name="角丸四角形 8"/>
          <p:cNvSpPr/>
          <p:nvPr/>
        </p:nvSpPr>
        <p:spPr bwMode="auto">
          <a:xfrm>
            <a:off x="683024" y="3128812"/>
            <a:ext cx="10825952" cy="3180588"/>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10" name="図 9"/>
          <p:cNvPicPr>
            <a:picLocks noChangeAspect="1"/>
          </p:cNvPicPr>
          <p:nvPr/>
        </p:nvPicPr>
        <p:blipFill>
          <a:blip r:embed="rId2"/>
          <a:stretch>
            <a:fillRect/>
          </a:stretch>
        </p:blipFill>
        <p:spPr>
          <a:xfrm>
            <a:off x="1231180" y="3208926"/>
            <a:ext cx="2560500" cy="2988000"/>
          </a:xfrm>
          <a:prstGeom prst="rect">
            <a:avLst/>
          </a:prstGeom>
        </p:spPr>
      </p:pic>
      <p:sp>
        <p:nvSpPr>
          <p:cNvPr id="11" name="角丸四角形 10"/>
          <p:cNvSpPr/>
          <p:nvPr/>
        </p:nvSpPr>
        <p:spPr bwMode="auto">
          <a:xfrm>
            <a:off x="1542522" y="5877340"/>
            <a:ext cx="1889107" cy="287362"/>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2" name="図 11"/>
          <p:cNvPicPr>
            <a:picLocks noChangeAspect="1"/>
          </p:cNvPicPr>
          <p:nvPr/>
        </p:nvPicPr>
        <p:blipFill>
          <a:blip r:embed="rId3"/>
          <a:stretch>
            <a:fillRect/>
          </a:stretch>
        </p:blipFill>
        <p:spPr>
          <a:xfrm>
            <a:off x="4117133" y="3200689"/>
            <a:ext cx="4067157" cy="1721003"/>
          </a:xfrm>
          <a:prstGeom prst="rect">
            <a:avLst/>
          </a:prstGeom>
        </p:spPr>
      </p:pic>
      <p:sp>
        <p:nvSpPr>
          <p:cNvPr id="13" name="角丸四角形 12"/>
          <p:cNvSpPr/>
          <p:nvPr/>
        </p:nvSpPr>
        <p:spPr bwMode="auto">
          <a:xfrm>
            <a:off x="5363198" y="3205531"/>
            <a:ext cx="1584000" cy="612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4" name="角丸四角形 13"/>
          <p:cNvSpPr/>
          <p:nvPr/>
        </p:nvSpPr>
        <p:spPr bwMode="auto">
          <a:xfrm>
            <a:off x="4118976" y="3638650"/>
            <a:ext cx="182876" cy="324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5" name="図 14"/>
          <p:cNvPicPr>
            <a:picLocks noChangeAspect="1"/>
          </p:cNvPicPr>
          <p:nvPr/>
        </p:nvPicPr>
        <p:blipFill>
          <a:blip r:embed="rId4"/>
          <a:stretch>
            <a:fillRect/>
          </a:stretch>
        </p:blipFill>
        <p:spPr>
          <a:xfrm>
            <a:off x="4151730" y="5029200"/>
            <a:ext cx="1692406" cy="1135502"/>
          </a:xfrm>
          <a:prstGeom prst="rect">
            <a:avLst/>
          </a:prstGeom>
        </p:spPr>
      </p:pic>
      <p:pic>
        <p:nvPicPr>
          <p:cNvPr id="16" name="図 15"/>
          <p:cNvPicPr>
            <a:picLocks noChangeAspect="1"/>
          </p:cNvPicPr>
          <p:nvPr/>
        </p:nvPicPr>
        <p:blipFill>
          <a:blip r:embed="rId5"/>
          <a:stretch>
            <a:fillRect/>
          </a:stretch>
        </p:blipFill>
        <p:spPr>
          <a:xfrm>
            <a:off x="5951980" y="5034730"/>
            <a:ext cx="2232310" cy="1130649"/>
          </a:xfrm>
          <a:prstGeom prst="rect">
            <a:avLst/>
          </a:prstGeom>
        </p:spPr>
      </p:pic>
      <p:pic>
        <p:nvPicPr>
          <p:cNvPr id="17" name="図 16"/>
          <p:cNvPicPr>
            <a:picLocks noChangeAspect="1"/>
          </p:cNvPicPr>
          <p:nvPr/>
        </p:nvPicPr>
        <p:blipFill>
          <a:blip r:embed="rId6"/>
          <a:stretch>
            <a:fillRect/>
          </a:stretch>
        </p:blipFill>
        <p:spPr>
          <a:xfrm>
            <a:off x="8488399" y="3200690"/>
            <a:ext cx="2720311" cy="2988000"/>
          </a:xfrm>
          <a:prstGeom prst="rect">
            <a:avLst/>
          </a:prstGeom>
        </p:spPr>
      </p:pic>
      <p:sp>
        <p:nvSpPr>
          <p:cNvPr id="18" name="角丸四角形 17"/>
          <p:cNvSpPr/>
          <p:nvPr/>
        </p:nvSpPr>
        <p:spPr bwMode="auto">
          <a:xfrm>
            <a:off x="8646276" y="5141955"/>
            <a:ext cx="2346404" cy="504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1238808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10/12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8/10</a:t>
            </a:r>
            <a:r>
              <a:rPr lang="ja-JP" altLang="en-US" dirty="0"/>
              <a:t>）</a:t>
            </a:r>
            <a:endParaRPr lang="en-US" altLang="ja-JP" dirty="0"/>
          </a:p>
          <a:p>
            <a:pPr lvl="1"/>
            <a:endParaRPr lang="en-US" altLang="ja-JP" dirty="0"/>
          </a:p>
          <a:p>
            <a:pPr lvl="1"/>
            <a:r>
              <a:rPr lang="ja-JP" altLang="en-US" dirty="0"/>
              <a:t>ユーザ「</a:t>
            </a:r>
            <a:r>
              <a:rPr lang="en-US" altLang="ja-JP" dirty="0" err="1"/>
              <a:t>user_C</a:t>
            </a:r>
            <a:r>
              <a:rPr lang="ja-JP" altLang="en-US" dirty="0"/>
              <a:t>」における画面表示は以下の通り</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471870053"/>
              </p:ext>
            </p:extLst>
          </p:nvPr>
        </p:nvGraphicFramePr>
        <p:xfrm>
          <a:off x="676234" y="1976100"/>
          <a:ext cx="10833216" cy="100516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④</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user_C</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gridSpan="6">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9422969"/>
                  </a:ext>
                </a:extLst>
              </a:tr>
            </a:tbl>
          </a:graphicData>
        </a:graphic>
      </p:graphicFrame>
      <p:sp>
        <p:nvSpPr>
          <p:cNvPr id="5" name="直角三角形 4"/>
          <p:cNvSpPr/>
          <p:nvPr/>
        </p:nvSpPr>
        <p:spPr bwMode="auto">
          <a:xfrm>
            <a:off x="678829" y="1957940"/>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645736" y="2355082"/>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
        <p:nvSpPr>
          <p:cNvPr id="9" name="角丸四角形 8"/>
          <p:cNvSpPr/>
          <p:nvPr/>
        </p:nvSpPr>
        <p:spPr bwMode="auto">
          <a:xfrm>
            <a:off x="683024" y="3128812"/>
            <a:ext cx="10825952" cy="3180588"/>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10" name="図 9"/>
          <p:cNvPicPr>
            <a:picLocks noChangeAspect="1"/>
          </p:cNvPicPr>
          <p:nvPr/>
        </p:nvPicPr>
        <p:blipFill>
          <a:blip r:embed="rId2"/>
          <a:stretch>
            <a:fillRect/>
          </a:stretch>
        </p:blipFill>
        <p:spPr>
          <a:xfrm>
            <a:off x="1182053" y="3212970"/>
            <a:ext cx="2576609" cy="2988000"/>
          </a:xfrm>
          <a:prstGeom prst="rect">
            <a:avLst/>
          </a:prstGeom>
        </p:spPr>
      </p:pic>
      <p:pic>
        <p:nvPicPr>
          <p:cNvPr id="11" name="図 10"/>
          <p:cNvPicPr>
            <a:picLocks noChangeAspect="1"/>
          </p:cNvPicPr>
          <p:nvPr/>
        </p:nvPicPr>
        <p:blipFill>
          <a:blip r:embed="rId3"/>
          <a:stretch>
            <a:fillRect/>
          </a:stretch>
        </p:blipFill>
        <p:spPr>
          <a:xfrm>
            <a:off x="4128631" y="3212733"/>
            <a:ext cx="4055659" cy="1625165"/>
          </a:xfrm>
          <a:prstGeom prst="rect">
            <a:avLst/>
          </a:prstGeom>
        </p:spPr>
      </p:pic>
      <p:pic>
        <p:nvPicPr>
          <p:cNvPr id="12" name="図 11"/>
          <p:cNvPicPr>
            <a:picLocks noChangeAspect="1"/>
          </p:cNvPicPr>
          <p:nvPr/>
        </p:nvPicPr>
        <p:blipFill>
          <a:blip r:embed="rId4"/>
          <a:stretch>
            <a:fillRect/>
          </a:stretch>
        </p:blipFill>
        <p:spPr>
          <a:xfrm>
            <a:off x="4124968" y="4953000"/>
            <a:ext cx="1990981" cy="1247970"/>
          </a:xfrm>
          <a:prstGeom prst="rect">
            <a:avLst/>
          </a:prstGeom>
        </p:spPr>
      </p:pic>
      <p:pic>
        <p:nvPicPr>
          <p:cNvPr id="13" name="図 12"/>
          <p:cNvPicPr>
            <a:picLocks noChangeAspect="1"/>
          </p:cNvPicPr>
          <p:nvPr/>
        </p:nvPicPr>
        <p:blipFill>
          <a:blip r:embed="rId5"/>
          <a:stretch>
            <a:fillRect/>
          </a:stretch>
        </p:blipFill>
        <p:spPr>
          <a:xfrm>
            <a:off x="6168851" y="4953000"/>
            <a:ext cx="1908588" cy="1241299"/>
          </a:xfrm>
          <a:prstGeom prst="rect">
            <a:avLst/>
          </a:prstGeom>
        </p:spPr>
      </p:pic>
      <p:pic>
        <p:nvPicPr>
          <p:cNvPr id="14" name="図 13"/>
          <p:cNvPicPr>
            <a:picLocks noChangeAspect="1"/>
          </p:cNvPicPr>
          <p:nvPr/>
        </p:nvPicPr>
        <p:blipFill>
          <a:blip r:embed="rId6"/>
          <a:stretch>
            <a:fillRect/>
          </a:stretch>
        </p:blipFill>
        <p:spPr>
          <a:xfrm>
            <a:off x="8523840" y="3213680"/>
            <a:ext cx="2684870" cy="2988000"/>
          </a:xfrm>
          <a:prstGeom prst="rect">
            <a:avLst/>
          </a:prstGeom>
        </p:spPr>
      </p:pic>
      <p:sp>
        <p:nvSpPr>
          <p:cNvPr id="15" name="角丸四角形 14"/>
          <p:cNvSpPr/>
          <p:nvPr/>
        </p:nvSpPr>
        <p:spPr bwMode="auto">
          <a:xfrm>
            <a:off x="8663979" y="5162002"/>
            <a:ext cx="2328701" cy="499307"/>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528772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11/12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9/10</a:t>
            </a:r>
            <a:r>
              <a:rPr lang="ja-JP" altLang="en-US" dirty="0"/>
              <a:t>）</a:t>
            </a:r>
            <a:endParaRPr lang="en-US" altLang="ja-JP" dirty="0"/>
          </a:p>
          <a:p>
            <a:pPr lvl="1"/>
            <a:endParaRPr lang="en-US" altLang="ja-JP" dirty="0"/>
          </a:p>
          <a:p>
            <a:pPr lvl="1"/>
            <a:r>
              <a:rPr lang="ja-JP" altLang="en-US" dirty="0"/>
              <a:t>ユーザ「</a:t>
            </a:r>
            <a:r>
              <a:rPr lang="en-US" altLang="ja-JP" dirty="0" err="1"/>
              <a:t>user_D</a:t>
            </a:r>
            <a:r>
              <a:rPr lang="ja-JP" altLang="en-US" dirty="0"/>
              <a:t>」における画面表示は以下の通り</a:t>
            </a:r>
            <a:endParaRPr lang="en-US" altLang="ja-JP" dirty="0"/>
          </a:p>
          <a:p>
            <a:endParaRPr kumimoji="1" lang="ja-JP" altLang="en-US" dirty="0"/>
          </a:p>
        </p:txBody>
      </p:sp>
      <p:graphicFrame>
        <p:nvGraphicFramePr>
          <p:cNvPr id="22" name="表 21"/>
          <p:cNvGraphicFramePr>
            <a:graphicFrameLocks noGrp="1"/>
          </p:cNvGraphicFramePr>
          <p:nvPr>
            <p:extLst>
              <p:ext uri="{D42A27DB-BD31-4B8C-83A1-F6EECF244321}">
                <p14:modId xmlns:p14="http://schemas.microsoft.com/office/powerpoint/2010/main" val="1684825280"/>
              </p:ext>
            </p:extLst>
          </p:nvPr>
        </p:nvGraphicFramePr>
        <p:xfrm>
          <a:off x="676234" y="1988800"/>
          <a:ext cx="10833216" cy="106104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⑤</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user_D</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適用ボタン有効、プロダクション適用可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参照および</a:t>
                      </a:r>
                      <a:endParaRPr kumimoji="1" lang="en-US" altLang="ja-JP" sz="1100" dirty="0" smtClean="0">
                        <a:latin typeface="+mn-ea"/>
                        <a:ea typeface="+mn-ea"/>
                      </a:endParaRPr>
                    </a:p>
                    <a:p>
                      <a:pPr algn="ctr"/>
                      <a:r>
                        <a:rPr kumimoji="1" lang="ja-JP" altLang="en-US" sz="1100" dirty="0" smtClean="0">
                          <a:latin typeface="+mn-ea"/>
                          <a:ea typeface="+mn-ea"/>
                        </a:rPr>
                        <a:t>操作可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7561719"/>
                  </a:ext>
                </a:extLst>
              </a:tr>
            </a:tbl>
          </a:graphicData>
        </a:graphic>
      </p:graphicFrame>
      <p:sp>
        <p:nvSpPr>
          <p:cNvPr id="23" name="直角三角形 22"/>
          <p:cNvSpPr/>
          <p:nvPr/>
        </p:nvSpPr>
        <p:spPr bwMode="auto">
          <a:xfrm>
            <a:off x="678829" y="1970640"/>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テキスト ボックス 23"/>
          <p:cNvSpPr txBox="1"/>
          <p:nvPr/>
        </p:nvSpPr>
        <p:spPr>
          <a:xfrm>
            <a:off x="645736" y="2355082"/>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
        <p:nvSpPr>
          <p:cNvPr id="25" name="角丸四角形 24"/>
          <p:cNvSpPr/>
          <p:nvPr/>
        </p:nvSpPr>
        <p:spPr bwMode="auto">
          <a:xfrm>
            <a:off x="683024" y="3128812"/>
            <a:ext cx="10825952" cy="3180588"/>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26" name="図 25"/>
          <p:cNvPicPr>
            <a:picLocks noChangeAspect="1"/>
          </p:cNvPicPr>
          <p:nvPr/>
        </p:nvPicPr>
        <p:blipFill>
          <a:blip r:embed="rId2"/>
          <a:stretch>
            <a:fillRect/>
          </a:stretch>
        </p:blipFill>
        <p:spPr>
          <a:xfrm>
            <a:off x="1112220" y="3220357"/>
            <a:ext cx="2751470" cy="2988000"/>
          </a:xfrm>
          <a:prstGeom prst="rect">
            <a:avLst/>
          </a:prstGeom>
        </p:spPr>
      </p:pic>
      <p:sp>
        <p:nvSpPr>
          <p:cNvPr id="27" name="角丸四角形 26"/>
          <p:cNvSpPr/>
          <p:nvPr/>
        </p:nvSpPr>
        <p:spPr bwMode="auto">
          <a:xfrm>
            <a:off x="1457712" y="5839240"/>
            <a:ext cx="2071327" cy="32363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28" name="図 27"/>
          <p:cNvPicPr>
            <a:picLocks noChangeAspect="1"/>
          </p:cNvPicPr>
          <p:nvPr/>
        </p:nvPicPr>
        <p:blipFill>
          <a:blip r:embed="rId3"/>
          <a:stretch>
            <a:fillRect/>
          </a:stretch>
        </p:blipFill>
        <p:spPr>
          <a:xfrm>
            <a:off x="8741620" y="3212970"/>
            <a:ext cx="2467090" cy="2988000"/>
          </a:xfrm>
          <a:prstGeom prst="rect">
            <a:avLst/>
          </a:prstGeom>
        </p:spPr>
      </p:pic>
      <p:pic>
        <p:nvPicPr>
          <p:cNvPr id="30" name="図 29"/>
          <p:cNvPicPr>
            <a:picLocks noChangeAspect="1"/>
          </p:cNvPicPr>
          <p:nvPr/>
        </p:nvPicPr>
        <p:blipFill>
          <a:blip r:embed="rId4"/>
          <a:stretch>
            <a:fillRect/>
          </a:stretch>
        </p:blipFill>
        <p:spPr>
          <a:xfrm>
            <a:off x="4296360" y="3223406"/>
            <a:ext cx="4028772" cy="1745317"/>
          </a:xfrm>
          <a:prstGeom prst="rect">
            <a:avLst/>
          </a:prstGeom>
        </p:spPr>
      </p:pic>
      <p:sp>
        <p:nvSpPr>
          <p:cNvPr id="31" name="角丸四角形 30"/>
          <p:cNvSpPr/>
          <p:nvPr/>
        </p:nvSpPr>
        <p:spPr bwMode="auto">
          <a:xfrm>
            <a:off x="5131654" y="3451448"/>
            <a:ext cx="3193478" cy="191038"/>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32" name="角丸四角形 31"/>
          <p:cNvSpPr/>
          <p:nvPr/>
        </p:nvSpPr>
        <p:spPr bwMode="auto">
          <a:xfrm>
            <a:off x="4295751" y="3642486"/>
            <a:ext cx="324000" cy="362594"/>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33" name="図 32"/>
          <p:cNvPicPr>
            <a:picLocks noChangeAspect="1"/>
          </p:cNvPicPr>
          <p:nvPr/>
        </p:nvPicPr>
        <p:blipFill>
          <a:blip r:embed="rId5"/>
          <a:stretch>
            <a:fillRect/>
          </a:stretch>
        </p:blipFill>
        <p:spPr>
          <a:xfrm>
            <a:off x="4296359" y="5082222"/>
            <a:ext cx="1908867" cy="1121193"/>
          </a:xfrm>
          <a:prstGeom prst="rect">
            <a:avLst/>
          </a:prstGeom>
        </p:spPr>
      </p:pic>
      <p:pic>
        <p:nvPicPr>
          <p:cNvPr id="34" name="図 33"/>
          <p:cNvPicPr>
            <a:picLocks noChangeAspect="1"/>
          </p:cNvPicPr>
          <p:nvPr/>
        </p:nvPicPr>
        <p:blipFill>
          <a:blip r:embed="rId6"/>
          <a:stretch>
            <a:fillRect/>
          </a:stretch>
        </p:blipFill>
        <p:spPr>
          <a:xfrm>
            <a:off x="6402120" y="5086004"/>
            <a:ext cx="1923012" cy="1122353"/>
          </a:xfrm>
          <a:prstGeom prst="rect">
            <a:avLst/>
          </a:prstGeom>
        </p:spPr>
      </p:pic>
      <p:sp>
        <p:nvSpPr>
          <p:cNvPr id="35" name="角丸四角形 34"/>
          <p:cNvSpPr/>
          <p:nvPr/>
        </p:nvSpPr>
        <p:spPr bwMode="auto">
          <a:xfrm>
            <a:off x="6618843" y="5450043"/>
            <a:ext cx="396000" cy="50407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36" name="角丸四角形 35"/>
          <p:cNvSpPr/>
          <p:nvPr/>
        </p:nvSpPr>
        <p:spPr bwMode="auto">
          <a:xfrm>
            <a:off x="8884319" y="4824749"/>
            <a:ext cx="2108361" cy="648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6436663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1.1</a:t>
            </a:r>
            <a:r>
              <a:rPr lang="ja-JP" altLang="en-US" dirty="0"/>
              <a:t>　</a:t>
            </a:r>
            <a:r>
              <a:rPr lang="en-US" altLang="ja-JP" dirty="0" smtClean="0"/>
              <a:t>Base【</a:t>
            </a:r>
            <a:r>
              <a:rPr lang="ja-JP" altLang="en-US" dirty="0" smtClean="0"/>
              <a:t>座学</a:t>
            </a:r>
            <a:r>
              <a:rPr lang="en-US" altLang="ja-JP" dirty="0" smtClean="0"/>
              <a:t>】</a:t>
            </a:r>
            <a:r>
              <a:rPr lang="ja-JP" altLang="en-US" dirty="0" smtClean="0"/>
              <a:t>について</a:t>
            </a:r>
            <a:r>
              <a:rPr lang="en-US" altLang="ja-JP" dirty="0" smtClean="0"/>
              <a:t>(1/3)</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smtClean="0"/>
              <a:t>まえがき</a:t>
            </a:r>
            <a:endParaRPr lang="en-US" altLang="ja-JP" dirty="0"/>
          </a:p>
          <a:p>
            <a:pPr lvl="1"/>
            <a:endParaRPr lang="en-US" altLang="ja-JP" dirty="0" smtClean="0"/>
          </a:p>
          <a:p>
            <a:pPr lvl="1"/>
            <a:r>
              <a:rPr lang="ja-JP" altLang="en-US" dirty="0" smtClean="0"/>
              <a:t>本稿は、</a:t>
            </a:r>
            <a:r>
              <a:rPr lang="en-US" altLang="ja-JP" dirty="0" err="1"/>
              <a:t>Exastro</a:t>
            </a:r>
            <a:r>
              <a:rPr lang="en-US" altLang="ja-JP" dirty="0"/>
              <a:t> </a:t>
            </a:r>
            <a:r>
              <a:rPr lang="en-US" altLang="ja-JP" dirty="0" smtClean="0"/>
              <a:t>Operation Autonomy Support Engine (OASE) </a:t>
            </a:r>
            <a:r>
              <a:rPr lang="ja-JP" altLang="en-US" dirty="0"/>
              <a:t>を</a:t>
            </a:r>
            <a:r>
              <a:rPr lang="ja-JP" altLang="en-US" dirty="0" smtClean="0"/>
              <a:t>利用する上で、基本的な機能の理解を支援するための資料です。</a:t>
            </a:r>
            <a:endParaRPr lang="en-US" altLang="ja-JP" dirty="0" smtClean="0"/>
          </a:p>
          <a:p>
            <a:pPr lvl="1"/>
            <a:r>
              <a:rPr lang="ja-JP" altLang="en-US" dirty="0"/>
              <a:t>実践形式でさらなる知識を深めたい場合</a:t>
            </a:r>
            <a:r>
              <a:rPr lang="ja-JP" altLang="en-US" dirty="0" smtClean="0"/>
              <a:t>は、</a:t>
            </a:r>
            <a:r>
              <a:rPr kumimoji="1" lang="ja-JP" altLang="en-US" dirty="0" smtClean="0"/>
              <a:t>具体的な手順に沿った資料として</a:t>
            </a:r>
            <a:r>
              <a:rPr lang="en-US" altLang="ja-JP" dirty="0" smtClean="0"/>
              <a:t>&lt;</a:t>
            </a:r>
            <a:r>
              <a:rPr lang="ja-JP" altLang="en-US" dirty="0" smtClean="0"/>
              <a:t> </a:t>
            </a:r>
            <a:r>
              <a:rPr lang="en-US" altLang="ja-JP" dirty="0" err="1" smtClean="0">
                <a:hlinkClick r:id="rId2"/>
              </a:rPr>
              <a:t>Exastro</a:t>
            </a:r>
            <a:r>
              <a:rPr lang="en-US" altLang="ja-JP" dirty="0" smtClean="0">
                <a:hlinkClick r:id="rId2"/>
              </a:rPr>
              <a:t> OASE Base【</a:t>
            </a:r>
            <a:r>
              <a:rPr lang="ja-JP" altLang="en-US" dirty="0">
                <a:hlinkClick r:id="rId2"/>
              </a:rPr>
              <a:t>実習</a:t>
            </a:r>
            <a:r>
              <a:rPr lang="en-US" altLang="ja-JP" dirty="0" smtClean="0">
                <a:hlinkClick r:id="rId2"/>
              </a:rPr>
              <a:t>】</a:t>
            </a:r>
            <a:r>
              <a:rPr lang="en-US" altLang="ja-JP" dirty="0" smtClean="0"/>
              <a:t>&gt;</a:t>
            </a:r>
            <a:r>
              <a:rPr lang="ja-JP" altLang="en-US" dirty="0" smtClean="0"/>
              <a:t>もありますので</a:t>
            </a:r>
            <a:r>
              <a:rPr lang="ja-JP" altLang="en-US" dirty="0" smtClean="0"/>
              <a:t>、そちらを</a:t>
            </a:r>
            <a:r>
              <a:rPr lang="ja-JP" altLang="en-US" dirty="0" smtClean="0"/>
              <a:t>ご参照ください。</a:t>
            </a:r>
            <a:endParaRPr lang="en-US" altLang="ja-JP" dirty="0" smtClean="0"/>
          </a:p>
          <a:p>
            <a:pPr lvl="1"/>
            <a:r>
              <a:rPr lang="ja-JP" altLang="en-US" dirty="0"/>
              <a:t>包括的</a:t>
            </a:r>
            <a:r>
              <a:rPr lang="ja-JP" altLang="en-US" dirty="0" smtClean="0"/>
              <a:t>な内容としては、</a:t>
            </a:r>
            <a:r>
              <a:rPr lang="en-US" altLang="ja-JP" dirty="0" smtClean="0"/>
              <a:t>Exastro </a:t>
            </a:r>
            <a:r>
              <a:rPr lang="en-US" altLang="ja-JP" dirty="0" smtClean="0"/>
              <a:t>OASE </a:t>
            </a:r>
            <a:r>
              <a:rPr lang="ja-JP" altLang="en-US" dirty="0" smtClean="0"/>
              <a:t>の公式マニュアル集</a:t>
            </a:r>
            <a:r>
              <a:rPr lang="ja-JP" altLang="en-US" dirty="0"/>
              <a:t>である</a:t>
            </a:r>
            <a:r>
              <a:rPr lang="en-US" altLang="ja-JP" dirty="0"/>
              <a:t>&lt;</a:t>
            </a:r>
            <a:r>
              <a:rPr lang="ja-JP" altLang="en-US" dirty="0"/>
              <a:t> </a:t>
            </a:r>
            <a:r>
              <a:rPr lang="en-US" altLang="ja-JP" dirty="0" err="1">
                <a:hlinkClick r:id="rId3"/>
              </a:rPr>
              <a:t>OASE_docs</a:t>
            </a:r>
            <a:r>
              <a:rPr lang="en-US" altLang="ja-JP" dirty="0"/>
              <a:t> &gt;</a:t>
            </a:r>
            <a:r>
              <a:rPr lang="ja-JP" altLang="en-US" dirty="0"/>
              <a:t>をご参照ください</a:t>
            </a:r>
            <a:r>
              <a:rPr lang="ja-JP" altLang="en-US" dirty="0" smtClean="0"/>
              <a:t>。</a:t>
            </a:r>
            <a:endParaRPr lang="en-US" altLang="ja-JP" dirty="0"/>
          </a:p>
        </p:txBody>
      </p:sp>
    </p:spTree>
    <p:extLst>
      <p:ext uri="{BB962C8B-B14F-4D97-AF65-F5344CB8AC3E}">
        <p14:creationId xmlns:p14="http://schemas.microsoft.com/office/powerpoint/2010/main" val="291710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12/12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10/10</a:t>
            </a:r>
            <a:r>
              <a:rPr lang="ja-JP" altLang="en-US" dirty="0"/>
              <a:t>）</a:t>
            </a:r>
            <a:endParaRPr lang="en-US" altLang="ja-JP" dirty="0"/>
          </a:p>
          <a:p>
            <a:pPr lvl="1"/>
            <a:endParaRPr lang="en-US" altLang="ja-JP" dirty="0"/>
          </a:p>
          <a:p>
            <a:pPr lvl="1"/>
            <a:r>
              <a:rPr lang="ja-JP" altLang="en-US" dirty="0"/>
              <a:t>ユーザ「システム管理者」における画面表示は以下の通り</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052504176"/>
              </p:ext>
            </p:extLst>
          </p:nvPr>
        </p:nvGraphicFramePr>
        <p:xfrm>
          <a:off x="676234" y="1977430"/>
          <a:ext cx="10833216" cy="109152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⑥</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200" b="1" dirty="0" smtClean="0">
                          <a:solidFill>
                            <a:schemeClr val="bg1"/>
                          </a:solidFill>
                          <a:latin typeface="+mn-ea"/>
                          <a:ea typeface="+mn-ea"/>
                        </a:rPr>
                        <a:t>システム</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管理者</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参照不可</a:t>
                      </a: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404066441"/>
                  </a:ext>
                </a:extLst>
              </a:tr>
            </a:tbl>
          </a:graphicData>
        </a:graphic>
      </p:graphicFrame>
      <p:sp>
        <p:nvSpPr>
          <p:cNvPr id="5" name="直角三角形 4"/>
          <p:cNvSpPr/>
          <p:nvPr/>
        </p:nvSpPr>
        <p:spPr bwMode="auto">
          <a:xfrm>
            <a:off x="678829" y="1970640"/>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8" name="テキスト ボックス 7"/>
          <p:cNvSpPr txBox="1"/>
          <p:nvPr/>
        </p:nvSpPr>
        <p:spPr>
          <a:xfrm>
            <a:off x="645736" y="2355082"/>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
        <p:nvSpPr>
          <p:cNvPr id="9" name="角丸四角形 8"/>
          <p:cNvSpPr/>
          <p:nvPr/>
        </p:nvSpPr>
        <p:spPr bwMode="auto">
          <a:xfrm>
            <a:off x="683024" y="3128812"/>
            <a:ext cx="10825952" cy="3180588"/>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10" name="図 9"/>
          <p:cNvPicPr>
            <a:picLocks noChangeAspect="1"/>
          </p:cNvPicPr>
          <p:nvPr/>
        </p:nvPicPr>
        <p:blipFill>
          <a:blip r:embed="rId2"/>
          <a:stretch>
            <a:fillRect/>
          </a:stretch>
        </p:blipFill>
        <p:spPr>
          <a:xfrm>
            <a:off x="1199319" y="3225106"/>
            <a:ext cx="2382324" cy="2988000"/>
          </a:xfrm>
          <a:prstGeom prst="rect">
            <a:avLst/>
          </a:prstGeom>
        </p:spPr>
      </p:pic>
      <p:pic>
        <p:nvPicPr>
          <p:cNvPr id="11" name="図 10"/>
          <p:cNvPicPr>
            <a:picLocks noChangeAspect="1"/>
          </p:cNvPicPr>
          <p:nvPr/>
        </p:nvPicPr>
        <p:blipFill>
          <a:blip r:embed="rId3"/>
          <a:stretch>
            <a:fillRect/>
          </a:stretch>
        </p:blipFill>
        <p:spPr>
          <a:xfrm>
            <a:off x="3791680" y="3225106"/>
            <a:ext cx="4467058" cy="1469806"/>
          </a:xfrm>
          <a:prstGeom prst="rect">
            <a:avLst/>
          </a:prstGeom>
        </p:spPr>
      </p:pic>
      <p:pic>
        <p:nvPicPr>
          <p:cNvPr id="12" name="図 11"/>
          <p:cNvPicPr>
            <a:picLocks noChangeAspect="1"/>
          </p:cNvPicPr>
          <p:nvPr/>
        </p:nvPicPr>
        <p:blipFill>
          <a:blip r:embed="rId4"/>
          <a:stretch>
            <a:fillRect/>
          </a:stretch>
        </p:blipFill>
        <p:spPr>
          <a:xfrm>
            <a:off x="3791681" y="4838700"/>
            <a:ext cx="2101564" cy="1374407"/>
          </a:xfrm>
          <a:prstGeom prst="rect">
            <a:avLst/>
          </a:prstGeom>
        </p:spPr>
      </p:pic>
      <p:pic>
        <p:nvPicPr>
          <p:cNvPr id="13" name="図 12"/>
          <p:cNvPicPr>
            <a:picLocks noChangeAspect="1"/>
          </p:cNvPicPr>
          <p:nvPr/>
        </p:nvPicPr>
        <p:blipFill>
          <a:blip r:embed="rId5"/>
          <a:stretch>
            <a:fillRect/>
          </a:stretch>
        </p:blipFill>
        <p:spPr>
          <a:xfrm>
            <a:off x="6134280" y="4838700"/>
            <a:ext cx="2109320" cy="1363921"/>
          </a:xfrm>
          <a:prstGeom prst="rect">
            <a:avLst/>
          </a:prstGeom>
        </p:spPr>
      </p:pic>
      <p:pic>
        <p:nvPicPr>
          <p:cNvPr id="14" name="図 13"/>
          <p:cNvPicPr>
            <a:picLocks noChangeAspect="1"/>
          </p:cNvPicPr>
          <p:nvPr/>
        </p:nvPicPr>
        <p:blipFill>
          <a:blip r:embed="rId6"/>
          <a:stretch>
            <a:fillRect/>
          </a:stretch>
        </p:blipFill>
        <p:spPr>
          <a:xfrm>
            <a:off x="8445329" y="3225106"/>
            <a:ext cx="2691371" cy="2988000"/>
          </a:xfrm>
          <a:prstGeom prst="rect">
            <a:avLst/>
          </a:prstGeom>
        </p:spPr>
      </p:pic>
      <p:sp>
        <p:nvSpPr>
          <p:cNvPr id="15" name="角丸四角形 14"/>
          <p:cNvSpPr/>
          <p:nvPr/>
        </p:nvSpPr>
        <p:spPr bwMode="auto">
          <a:xfrm>
            <a:off x="8603650" y="5197500"/>
            <a:ext cx="2317020" cy="468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1880215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3.</a:t>
            </a:r>
            <a:r>
              <a:rPr lang="ja-JP" altLang="en-US" dirty="0"/>
              <a:t>　</a:t>
            </a:r>
            <a:r>
              <a:rPr lang="en-US" altLang="ja-JP" dirty="0" smtClean="0"/>
              <a:t>OASE</a:t>
            </a:r>
            <a:r>
              <a:rPr lang="ja-JP" altLang="en-US" dirty="0" smtClean="0"/>
              <a:t>運用フローに</a:t>
            </a:r>
            <a:r>
              <a:rPr lang="ja-JP" altLang="en-US" dirty="0"/>
              <a:t>おける各画面の説明</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14792252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3.1</a:t>
            </a:r>
            <a:r>
              <a:rPr lang="ja-JP" altLang="en-US" dirty="0"/>
              <a:t>　ディシジョンテーブルファイルの作成（</a:t>
            </a:r>
            <a:r>
              <a:rPr lang="en-US" altLang="ja-JP" dirty="0"/>
              <a:t>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a:t>
            </a:r>
            <a:r>
              <a:rPr lang="ja-JP" altLang="en-US" dirty="0" smtClean="0"/>
              <a:t>の操作について</a:t>
            </a:r>
            <a:r>
              <a:rPr lang="ja-JP" altLang="en-US" dirty="0"/>
              <a:t>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89628901"/>
              </p:ext>
            </p:extLst>
          </p:nvPr>
        </p:nvGraphicFramePr>
        <p:xfrm>
          <a:off x="580820" y="1520790"/>
          <a:ext cx="10483870" cy="4464000"/>
        </p:xfrm>
        <a:graphic>
          <a:graphicData uri="http://schemas.openxmlformats.org/drawingml/2006/table">
            <a:tbl>
              <a:tblPr firstRow="1" bandRow="1">
                <a:tableStyleId>{5C22544A-7EE6-4342-B048-85BDC9FD1C3A}</a:tableStyleId>
              </a:tblPr>
              <a:tblGrid>
                <a:gridCol w="5824960">
                  <a:extLst>
                    <a:ext uri="{9D8B030D-6E8A-4147-A177-3AD203B41FA5}">
                      <a16:colId xmlns:a16="http://schemas.microsoft.com/office/drawing/2014/main" val="772907950"/>
                    </a:ext>
                  </a:extLst>
                </a:gridCol>
                <a:gridCol w="3113859">
                  <a:extLst>
                    <a:ext uri="{9D8B030D-6E8A-4147-A177-3AD203B41FA5}">
                      <a16:colId xmlns:a16="http://schemas.microsoft.com/office/drawing/2014/main" val="2362345457"/>
                    </a:ext>
                  </a:extLst>
                </a:gridCol>
                <a:gridCol w="1545051">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運用フロー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068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58076725"/>
                  </a:ext>
                </a:extLst>
              </a:tr>
            </a:tbl>
          </a:graphicData>
        </a:graphic>
      </p:graphicFrame>
      <p:sp>
        <p:nvSpPr>
          <p:cNvPr id="5" name="正方形/長方形 4"/>
          <p:cNvSpPr/>
          <p:nvPr/>
        </p:nvSpPr>
        <p:spPr bwMode="auto">
          <a:xfrm>
            <a:off x="580820" y="1988799"/>
            <a:ext cx="10483870" cy="399460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8" name="正方形/長方形 7"/>
          <p:cNvSpPr/>
          <p:nvPr/>
        </p:nvSpPr>
        <p:spPr bwMode="auto">
          <a:xfrm>
            <a:off x="695120" y="2277146"/>
            <a:ext cx="878535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solidFill>
                  <a:srgbClr val="FF0000"/>
                </a:solidFill>
                <a:latin typeface="+mn-ea"/>
              </a:rPr>
              <a:t>3</a:t>
            </a:r>
            <a:r>
              <a:rPr kumimoji="1" lang="en-US" altLang="ja-JP" b="1" dirty="0" smtClean="0">
                <a:solidFill>
                  <a:srgbClr val="FF0000"/>
                </a:solidFill>
                <a:latin typeface="+mn-ea"/>
              </a:rPr>
              <a:t>.1</a:t>
            </a:r>
            <a:r>
              <a:rPr kumimoji="1" lang="ja-JP" altLang="en-US" b="1" dirty="0" smtClean="0">
                <a:solidFill>
                  <a:srgbClr val="FF0000"/>
                </a:solidFill>
                <a:latin typeface="+mn-ea"/>
              </a:rPr>
              <a:t>　</a:t>
            </a:r>
            <a:r>
              <a:rPr lang="ja-JP" altLang="en-US" b="1" dirty="0" smtClean="0">
                <a:solidFill>
                  <a:srgbClr val="FF0000"/>
                </a:solidFill>
                <a:latin typeface="+mn-ea"/>
              </a:rPr>
              <a:t>ディシジョン</a:t>
            </a:r>
            <a:r>
              <a:rPr lang="ja-JP" altLang="en-US" b="1" dirty="0">
                <a:solidFill>
                  <a:srgbClr val="FF0000"/>
                </a:solidFill>
                <a:latin typeface="+mn-ea"/>
              </a:rPr>
              <a:t>テーブル</a:t>
            </a:r>
            <a:r>
              <a:rPr lang="ja-JP" altLang="en-US" b="1" dirty="0" smtClean="0">
                <a:solidFill>
                  <a:srgbClr val="FF0000"/>
                </a:solidFill>
                <a:latin typeface="+mn-ea"/>
              </a:rPr>
              <a:t>ファイルの</a:t>
            </a:r>
            <a:r>
              <a:rPr lang="ja-JP" altLang="en-US" b="1" dirty="0">
                <a:solidFill>
                  <a:srgbClr val="FF0000"/>
                </a:solidFill>
                <a:latin typeface="+mn-ea"/>
              </a:rPr>
              <a:t>作成</a:t>
            </a:r>
            <a:endParaRPr kumimoji="1" lang="ja-JP" altLang="en-US" b="1" dirty="0" smtClean="0">
              <a:solidFill>
                <a:srgbClr val="FF0000"/>
              </a:solidFill>
              <a:latin typeface="+mn-ea"/>
            </a:endParaRPr>
          </a:p>
        </p:txBody>
      </p:sp>
      <p:sp>
        <p:nvSpPr>
          <p:cNvPr id="9" name="正方形/長方形 8"/>
          <p:cNvSpPr/>
          <p:nvPr/>
        </p:nvSpPr>
        <p:spPr bwMode="auto">
          <a:xfrm>
            <a:off x="695120" y="3412506"/>
            <a:ext cx="878535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.2</a:t>
            </a:r>
            <a:r>
              <a:rPr kumimoji="1" lang="ja-JP" altLang="en-US" b="1" dirty="0" smtClean="0">
                <a:latin typeface="+mn-ea"/>
              </a:rPr>
              <a:t>　ルール登録</a:t>
            </a:r>
          </a:p>
        </p:txBody>
      </p:sp>
      <p:sp>
        <p:nvSpPr>
          <p:cNvPr id="10" name="正方形/長方形 9"/>
          <p:cNvSpPr/>
          <p:nvPr/>
        </p:nvSpPr>
        <p:spPr bwMode="auto">
          <a:xfrm>
            <a:off x="6604260" y="3533609"/>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002060"/>
                </a:solidFill>
                <a:latin typeface="+mn-ea"/>
              </a:rPr>
              <a:t>ルール</a:t>
            </a:r>
          </a:p>
        </p:txBody>
      </p:sp>
      <p:sp>
        <p:nvSpPr>
          <p:cNvPr id="11" name="正方形/長方形 10"/>
          <p:cNvSpPr/>
          <p:nvPr/>
        </p:nvSpPr>
        <p:spPr bwMode="auto">
          <a:xfrm>
            <a:off x="6609490" y="2386950"/>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FF0000"/>
                </a:solidFill>
                <a:latin typeface="+mn-ea"/>
              </a:rPr>
              <a:t>ディシジョンテーブル</a:t>
            </a:r>
          </a:p>
        </p:txBody>
      </p:sp>
      <p:sp>
        <p:nvSpPr>
          <p:cNvPr id="12" name="二等辺三角形 11"/>
          <p:cNvSpPr/>
          <p:nvPr/>
        </p:nvSpPr>
        <p:spPr bwMode="auto">
          <a:xfrm rot="10800000">
            <a:off x="3359660" y="3137166"/>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正方形/長方形 12"/>
          <p:cNvSpPr/>
          <p:nvPr/>
        </p:nvSpPr>
        <p:spPr bwMode="auto">
          <a:xfrm>
            <a:off x="695120" y="4543220"/>
            <a:ext cx="8785350" cy="1152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.3</a:t>
            </a:r>
            <a:r>
              <a:rPr kumimoji="1" lang="ja-JP" altLang="en-US" b="1" dirty="0" smtClean="0">
                <a:latin typeface="+mn-ea"/>
              </a:rPr>
              <a:t>　ルール判定</a:t>
            </a:r>
          </a:p>
        </p:txBody>
      </p:sp>
      <p:sp>
        <p:nvSpPr>
          <p:cNvPr id="14" name="正方形/長方形 13"/>
          <p:cNvSpPr/>
          <p:nvPr/>
        </p:nvSpPr>
        <p:spPr bwMode="auto">
          <a:xfrm>
            <a:off x="6609490" y="4653024"/>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リクエスト履歴</a:t>
            </a:r>
            <a:endParaRPr kumimoji="1" lang="ja-JP" altLang="en-US" b="1" dirty="0" smtClean="0">
              <a:solidFill>
                <a:srgbClr val="002060"/>
              </a:solidFill>
              <a:latin typeface="+mn-ea"/>
            </a:endParaRPr>
          </a:p>
        </p:txBody>
      </p:sp>
      <p:sp>
        <p:nvSpPr>
          <p:cNvPr id="15" name="二等辺三角形 14"/>
          <p:cNvSpPr/>
          <p:nvPr/>
        </p:nvSpPr>
        <p:spPr bwMode="auto">
          <a:xfrm rot="10800000">
            <a:off x="3359660" y="426048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正方形/長方形 15"/>
          <p:cNvSpPr/>
          <p:nvPr/>
        </p:nvSpPr>
        <p:spPr bwMode="auto">
          <a:xfrm>
            <a:off x="6604260" y="5189648"/>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アクション履歴</a:t>
            </a:r>
            <a:endParaRPr kumimoji="1" lang="ja-JP" altLang="en-US" b="1" dirty="0" smtClean="0">
              <a:solidFill>
                <a:srgbClr val="002060"/>
              </a:solidFill>
              <a:latin typeface="+mn-ea"/>
            </a:endParaRPr>
          </a:p>
        </p:txBody>
      </p:sp>
      <p:sp>
        <p:nvSpPr>
          <p:cNvPr id="17" name="正方形/長方形 16"/>
          <p:cNvSpPr/>
          <p:nvPr/>
        </p:nvSpPr>
        <p:spPr bwMode="auto">
          <a:xfrm>
            <a:off x="9556800" y="1531340"/>
            <a:ext cx="1507890" cy="4452060"/>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r>
              <a:rPr lang="ja-JP" altLang="en-US" b="1" dirty="0" smtClean="0">
                <a:solidFill>
                  <a:srgbClr val="FF0000"/>
                </a:solidFill>
                <a:latin typeface="+mn-ea"/>
              </a:rPr>
              <a:t>ルール</a:t>
            </a:r>
            <a:endParaRPr lang="ja-JP" altLang="en-US" b="1" dirty="0">
              <a:solidFill>
                <a:srgbClr val="FF0000"/>
              </a:solidFill>
              <a:latin typeface="+mn-ea"/>
            </a:endParaRPr>
          </a:p>
        </p:txBody>
      </p:sp>
      <p:sp>
        <p:nvSpPr>
          <p:cNvPr id="19" name="フリーフォーム 18"/>
          <p:cNvSpPr/>
          <p:nvPr/>
        </p:nvSpPr>
        <p:spPr bwMode="auto">
          <a:xfrm>
            <a:off x="580820" y="1986019"/>
            <a:ext cx="10483870" cy="3997381"/>
          </a:xfrm>
          <a:custGeom>
            <a:avLst/>
            <a:gdLst>
              <a:gd name="connsiteX0" fmla="*/ 0 w 10483870"/>
              <a:gd name="connsiteY0" fmla="*/ 0 h 3997381"/>
              <a:gd name="connsiteX1" fmla="*/ 10339850 w 10483870"/>
              <a:gd name="connsiteY1" fmla="*/ 0 h 3997381"/>
              <a:gd name="connsiteX2" fmla="*/ 10339850 w 10483870"/>
              <a:gd name="connsiteY2" fmla="*/ 1390 h 3997381"/>
              <a:gd name="connsiteX3" fmla="*/ 10483870 w 10483870"/>
              <a:gd name="connsiteY3" fmla="*/ 1390 h 3997381"/>
              <a:gd name="connsiteX4" fmla="*/ 10483870 w 10483870"/>
              <a:gd name="connsiteY4" fmla="*/ 3997381 h 3997381"/>
              <a:gd name="connsiteX5" fmla="*/ 9013950 w 10483870"/>
              <a:gd name="connsiteY5" fmla="*/ 3997381 h 3997381"/>
              <a:gd name="connsiteX6" fmla="*/ 9013950 w 10483870"/>
              <a:gd name="connsiteY6" fmla="*/ 1149757 h 3997381"/>
              <a:gd name="connsiteX7" fmla="*/ 0 w 10483870"/>
              <a:gd name="connsiteY7" fmla="*/ 1149757 h 39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3870" h="3997381">
                <a:moveTo>
                  <a:pt x="0" y="0"/>
                </a:moveTo>
                <a:lnTo>
                  <a:pt x="10339850" y="0"/>
                </a:lnTo>
                <a:lnTo>
                  <a:pt x="10339850" y="1390"/>
                </a:lnTo>
                <a:lnTo>
                  <a:pt x="10483870" y="1390"/>
                </a:lnTo>
                <a:lnTo>
                  <a:pt x="10483870" y="3997381"/>
                </a:lnTo>
                <a:lnTo>
                  <a:pt x="9013950" y="3997381"/>
                </a:lnTo>
                <a:lnTo>
                  <a:pt x="9013950" y="1149757"/>
                </a:lnTo>
                <a:lnTo>
                  <a:pt x="0" y="1149757"/>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1210819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3.1</a:t>
            </a:r>
            <a:r>
              <a:rPr lang="ja-JP" altLang="en-US" dirty="0"/>
              <a:t>　ディシジョンテーブルファイルの作成（</a:t>
            </a:r>
            <a:r>
              <a:rPr lang="en-US" altLang="ja-JP" dirty="0"/>
              <a:t>2/2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具体的なルールを記述する</a:t>
            </a:r>
            <a:endParaRPr lang="en-US" altLang="ja-JP" dirty="0"/>
          </a:p>
          <a:p>
            <a:pPr lvl="1"/>
            <a:endParaRPr lang="en-US" altLang="ja-JP" dirty="0"/>
          </a:p>
          <a:p>
            <a:pPr lvl="1"/>
            <a:r>
              <a:rPr lang="ja-JP" altLang="en-US" dirty="0"/>
              <a:t>リクエストされたメッセージをどのように判断し処理するかルールを記述する</a:t>
            </a:r>
            <a:endParaRPr lang="en-US" altLang="ja-JP" dirty="0"/>
          </a:p>
          <a:p>
            <a:pPr marL="630900" lvl="2" indent="-342900">
              <a:buFont typeface="+mj-ea"/>
              <a:buAutoNum type="circleNumDbPlain"/>
            </a:pPr>
            <a:r>
              <a:rPr lang="ja-JP" altLang="en-US" dirty="0"/>
              <a:t>コメント部</a:t>
            </a:r>
            <a:r>
              <a:rPr lang="en-US" altLang="ja-JP" dirty="0"/>
              <a:t>	</a:t>
            </a:r>
            <a:r>
              <a:rPr lang="ja-JP" altLang="en-US" dirty="0"/>
              <a:t>　　：ルールの説明など、任意の文章の記述が可能</a:t>
            </a:r>
            <a:endParaRPr lang="en-US" altLang="ja-JP" dirty="0"/>
          </a:p>
          <a:p>
            <a:pPr marL="630900" lvl="2" indent="-342900">
              <a:buFont typeface="+mj-ea"/>
              <a:buAutoNum type="circleNumDbPlain"/>
            </a:pPr>
            <a:r>
              <a:rPr lang="ja-JP" altLang="en-US" dirty="0"/>
              <a:t>条件部</a:t>
            </a:r>
            <a:r>
              <a:rPr lang="en-US" altLang="ja-JP" dirty="0"/>
              <a:t>	</a:t>
            </a:r>
            <a:r>
              <a:rPr lang="ja-JP" altLang="en-US" dirty="0"/>
              <a:t>　　：「条件式」に合うよう具体的な条件を記述する</a:t>
            </a:r>
            <a:endParaRPr lang="en-US" altLang="ja-JP" dirty="0"/>
          </a:p>
          <a:p>
            <a:pPr marL="630900" lvl="2" indent="-342900">
              <a:buFont typeface="+mj-ea"/>
              <a:buAutoNum type="circleNumDbPlain"/>
            </a:pPr>
            <a:r>
              <a:rPr lang="ja-JP" altLang="en-US" dirty="0"/>
              <a:t>アクション部</a:t>
            </a:r>
            <a:r>
              <a:rPr lang="en-US" altLang="ja-JP" dirty="0"/>
              <a:t>	</a:t>
            </a:r>
            <a:r>
              <a:rPr lang="ja-JP" altLang="en-US" dirty="0"/>
              <a:t>　　：ルールマッチ後のアクションについて設定する</a:t>
            </a:r>
            <a:endParaRPr lang="en-US" altLang="ja-JP" dirty="0"/>
          </a:p>
          <a:p>
            <a:pPr marL="630900" lvl="2" indent="-342900">
              <a:buFont typeface="+mj-ea"/>
              <a:buAutoNum type="circleNumDbPlain"/>
            </a:pPr>
            <a:r>
              <a:rPr lang="ja-JP" altLang="en-US" dirty="0"/>
              <a:t>アクション条件部　：ルールの有効日および無効日について任意で設定する</a:t>
            </a: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lvl="1"/>
            <a:endParaRPr lang="en-US" altLang="ja-JP" dirty="0"/>
          </a:p>
          <a:p>
            <a:pPr marL="180000" lvl="1" indent="0">
              <a:buNone/>
            </a:pPr>
            <a:r>
              <a:rPr lang="ja-JP" altLang="en-US" dirty="0"/>
              <a:t>上記のディシジョンテーブルファイルに</a:t>
            </a:r>
            <a:r>
              <a:rPr lang="en-US" altLang="ja-JP" dirty="0"/>
              <a:t>[</a:t>
            </a:r>
            <a:r>
              <a:rPr lang="ja-JP" altLang="en-US" dirty="0"/>
              <a:t>“</a:t>
            </a:r>
            <a:r>
              <a:rPr lang="en-US" altLang="ja-JP" dirty="0"/>
              <a:t>Error</a:t>
            </a:r>
            <a:r>
              <a:rPr lang="ja-JP" altLang="en-US" dirty="0"/>
              <a:t>”</a:t>
            </a:r>
            <a:r>
              <a:rPr lang="en-US" altLang="ja-JP" dirty="0"/>
              <a:t>,”HDD”]</a:t>
            </a:r>
            <a:r>
              <a:rPr lang="ja-JP" altLang="en-US" dirty="0"/>
              <a:t>というメッセージがリクエストされた場合、条件部 「アラートレベル：</a:t>
            </a:r>
            <a:r>
              <a:rPr lang="en-US" altLang="ja-JP" dirty="0"/>
              <a:t>Error</a:t>
            </a:r>
            <a:r>
              <a:rPr lang="ja-JP" altLang="en-US" dirty="0"/>
              <a:t>」「対象：</a:t>
            </a:r>
            <a:r>
              <a:rPr lang="en-US" altLang="ja-JP" dirty="0"/>
              <a:t>HDD</a:t>
            </a:r>
            <a:r>
              <a:rPr lang="ja-JP" altLang="en-US" dirty="0"/>
              <a:t>」に合致するため、ルール名「</a:t>
            </a:r>
            <a:r>
              <a:rPr lang="en-US" altLang="ja-JP" dirty="0" err="1"/>
              <a:t>rule_Error</a:t>
            </a:r>
            <a:r>
              <a:rPr lang="ja-JP" altLang="en-US" dirty="0"/>
              <a:t>」がマッチする</a:t>
            </a:r>
            <a:endParaRPr lang="en-US" altLang="ja-JP" dirty="0"/>
          </a:p>
          <a:p>
            <a:endParaRPr kumimoji="1" lang="ja-JP" altLang="en-US" dirty="0"/>
          </a:p>
        </p:txBody>
      </p:sp>
      <p:grpSp>
        <p:nvGrpSpPr>
          <p:cNvPr id="2" name="グループ化 1"/>
          <p:cNvGrpSpPr>
            <a:grpSpLocks noChangeAspect="1"/>
          </p:cNvGrpSpPr>
          <p:nvPr/>
        </p:nvGrpSpPr>
        <p:grpSpPr>
          <a:xfrm>
            <a:off x="1748636" y="3048090"/>
            <a:ext cx="8694729" cy="2520000"/>
            <a:chOff x="745683" y="3064873"/>
            <a:chExt cx="7467730" cy="2164377"/>
          </a:xfrm>
        </p:grpSpPr>
        <p:pic>
          <p:nvPicPr>
            <p:cNvPr id="4" name="図 3"/>
            <p:cNvPicPr>
              <a:picLocks noChangeAspect="1"/>
            </p:cNvPicPr>
            <p:nvPr/>
          </p:nvPicPr>
          <p:blipFill rotWithShape="1">
            <a:blip r:embed="rId2"/>
            <a:srcRect l="-1" r="48663"/>
            <a:stretch/>
          </p:blipFill>
          <p:spPr>
            <a:xfrm>
              <a:off x="745683" y="3234650"/>
              <a:ext cx="5338528" cy="1824824"/>
            </a:xfrm>
            <a:prstGeom prst="rect">
              <a:avLst/>
            </a:prstGeom>
          </p:spPr>
        </p:pic>
        <p:pic>
          <p:nvPicPr>
            <p:cNvPr id="5" name="図 4"/>
            <p:cNvPicPr>
              <a:picLocks noChangeAspect="1"/>
            </p:cNvPicPr>
            <p:nvPr/>
          </p:nvPicPr>
          <p:blipFill rotWithShape="1">
            <a:blip r:embed="rId3"/>
            <a:srcRect l="64910"/>
            <a:stretch/>
          </p:blipFill>
          <p:spPr>
            <a:xfrm>
              <a:off x="6215827" y="3234650"/>
              <a:ext cx="1997586" cy="1824824"/>
            </a:xfrm>
            <a:prstGeom prst="rect">
              <a:avLst/>
            </a:prstGeom>
          </p:spPr>
        </p:pic>
        <p:grpSp>
          <p:nvGrpSpPr>
            <p:cNvPr id="8" name="グループ化 7"/>
            <p:cNvGrpSpPr/>
            <p:nvPr/>
          </p:nvGrpSpPr>
          <p:grpSpPr>
            <a:xfrm>
              <a:off x="5898786" y="3064873"/>
              <a:ext cx="536718" cy="2164377"/>
              <a:chOff x="4861708" y="3132951"/>
              <a:chExt cx="536718" cy="2164377"/>
            </a:xfrm>
          </p:grpSpPr>
          <p:sp>
            <p:nvSpPr>
              <p:cNvPr id="9" name="フリーフォーム 8"/>
              <p:cNvSpPr/>
              <p:nvPr/>
            </p:nvSpPr>
            <p:spPr bwMode="auto">
              <a:xfrm>
                <a:off x="4861708" y="3132951"/>
                <a:ext cx="377855" cy="2146610"/>
              </a:xfrm>
              <a:custGeom>
                <a:avLst/>
                <a:gdLst>
                  <a:gd name="connsiteX0" fmla="*/ 356839 w 457205"/>
                  <a:gd name="connsiteY0" fmla="*/ 0 h 1951464"/>
                  <a:gd name="connsiteX1" fmla="*/ 11151 w 457205"/>
                  <a:gd name="connsiteY1" fmla="*/ 557561 h 1951464"/>
                  <a:gd name="connsiteX2" fmla="*/ 457200 w 457205"/>
                  <a:gd name="connsiteY2" fmla="*/ 1248937 h 1951464"/>
                  <a:gd name="connsiteX3" fmla="*/ 0 w 457205"/>
                  <a:gd name="connsiteY3" fmla="*/ 1951464 h 1951464"/>
                </a:gdLst>
                <a:ahLst/>
                <a:cxnLst>
                  <a:cxn ang="0">
                    <a:pos x="connsiteX0" y="connsiteY0"/>
                  </a:cxn>
                  <a:cxn ang="0">
                    <a:pos x="connsiteX1" y="connsiteY1"/>
                  </a:cxn>
                  <a:cxn ang="0">
                    <a:pos x="connsiteX2" y="connsiteY2"/>
                  </a:cxn>
                  <a:cxn ang="0">
                    <a:pos x="connsiteX3" y="connsiteY3"/>
                  </a:cxn>
                </a:cxnLst>
                <a:rect l="l" t="t" r="r" b="b"/>
                <a:pathLst>
                  <a:path w="457205" h="1951464">
                    <a:moveTo>
                      <a:pt x="356839" y="0"/>
                    </a:moveTo>
                    <a:cubicBezTo>
                      <a:pt x="175631" y="174702"/>
                      <a:pt x="-5576" y="349405"/>
                      <a:pt x="11151" y="557561"/>
                    </a:cubicBezTo>
                    <a:cubicBezTo>
                      <a:pt x="27878" y="765717"/>
                      <a:pt x="459058" y="1016620"/>
                      <a:pt x="457200" y="1248937"/>
                    </a:cubicBezTo>
                    <a:cubicBezTo>
                      <a:pt x="455342" y="1481254"/>
                      <a:pt x="227671" y="1716359"/>
                      <a:pt x="0" y="1951464"/>
                    </a:cubicBezTo>
                  </a:path>
                </a:pathLst>
              </a:custGeom>
              <a:noFill/>
              <a:ln w="12700">
                <a:solidFill>
                  <a:schemeClr val="tx1"/>
                </a:solidFill>
              </a:ln>
              <a:effectLst/>
              <a:extLst/>
            </p:spPr>
            <p:txBody>
              <a:bodyPr rtlCol="0" anchor="ctr"/>
              <a:lstStyle/>
              <a:p>
                <a:pPr algn="ctr"/>
                <a:endParaRPr kumimoji="1" lang="ja-JP" altLang="en-US"/>
              </a:p>
            </p:txBody>
          </p:sp>
          <p:sp>
            <p:nvSpPr>
              <p:cNvPr id="10" name="フリーフォーム 9"/>
              <p:cNvSpPr/>
              <p:nvPr/>
            </p:nvSpPr>
            <p:spPr bwMode="auto">
              <a:xfrm>
                <a:off x="5020571" y="3150718"/>
                <a:ext cx="377855" cy="2146610"/>
              </a:xfrm>
              <a:custGeom>
                <a:avLst/>
                <a:gdLst>
                  <a:gd name="connsiteX0" fmla="*/ 356839 w 457205"/>
                  <a:gd name="connsiteY0" fmla="*/ 0 h 1951464"/>
                  <a:gd name="connsiteX1" fmla="*/ 11151 w 457205"/>
                  <a:gd name="connsiteY1" fmla="*/ 557561 h 1951464"/>
                  <a:gd name="connsiteX2" fmla="*/ 457200 w 457205"/>
                  <a:gd name="connsiteY2" fmla="*/ 1248937 h 1951464"/>
                  <a:gd name="connsiteX3" fmla="*/ 0 w 457205"/>
                  <a:gd name="connsiteY3" fmla="*/ 1951464 h 1951464"/>
                </a:gdLst>
                <a:ahLst/>
                <a:cxnLst>
                  <a:cxn ang="0">
                    <a:pos x="connsiteX0" y="connsiteY0"/>
                  </a:cxn>
                  <a:cxn ang="0">
                    <a:pos x="connsiteX1" y="connsiteY1"/>
                  </a:cxn>
                  <a:cxn ang="0">
                    <a:pos x="connsiteX2" y="connsiteY2"/>
                  </a:cxn>
                  <a:cxn ang="0">
                    <a:pos x="connsiteX3" y="connsiteY3"/>
                  </a:cxn>
                </a:cxnLst>
                <a:rect l="l" t="t" r="r" b="b"/>
                <a:pathLst>
                  <a:path w="457205" h="1951464">
                    <a:moveTo>
                      <a:pt x="356839" y="0"/>
                    </a:moveTo>
                    <a:cubicBezTo>
                      <a:pt x="175631" y="174702"/>
                      <a:pt x="-5576" y="349405"/>
                      <a:pt x="11151" y="557561"/>
                    </a:cubicBezTo>
                    <a:cubicBezTo>
                      <a:pt x="27878" y="765717"/>
                      <a:pt x="459058" y="1016620"/>
                      <a:pt x="457200" y="1248937"/>
                    </a:cubicBezTo>
                    <a:cubicBezTo>
                      <a:pt x="455342" y="1481254"/>
                      <a:pt x="227671" y="1716359"/>
                      <a:pt x="0" y="1951464"/>
                    </a:cubicBezTo>
                  </a:path>
                </a:pathLst>
              </a:custGeom>
              <a:noFill/>
              <a:ln w="12700">
                <a:solidFill>
                  <a:schemeClr val="tx1"/>
                </a:solidFill>
              </a:ln>
              <a:effectLst/>
              <a:extLst/>
            </p:spPr>
            <p:txBody>
              <a:bodyPr rtlCol="0" anchor="ctr"/>
              <a:lstStyle/>
              <a:p>
                <a:pPr algn="ctr"/>
                <a:endParaRPr kumimoji="1" lang="ja-JP" altLang="en-US"/>
              </a:p>
            </p:txBody>
          </p:sp>
        </p:grpSp>
        <p:sp>
          <p:nvSpPr>
            <p:cNvPr id="11" name="左中かっこ 10"/>
            <p:cNvSpPr/>
            <p:nvPr/>
          </p:nvSpPr>
          <p:spPr bwMode="auto">
            <a:xfrm rot="5400000">
              <a:off x="1744925" y="2998777"/>
              <a:ext cx="216030" cy="1008060"/>
            </a:xfrm>
            <a:prstGeom prst="leftBrace">
              <a:avLst/>
            </a:prstGeom>
            <a:noFill/>
            <a:ln w="38100" cap="flat" cmpd="sng" algn="ctr">
              <a:solidFill>
                <a:schemeClr val="tx1"/>
              </a:solidFill>
              <a:prstDash val="solid"/>
              <a:round/>
              <a:headEnd type="none" w="med" len="med"/>
              <a:tailEnd type="none" w="med" len="med"/>
            </a:ln>
            <a:effectLst/>
            <a:extLst/>
          </p:spPr>
          <p:txBody>
            <a:bodyPr rtlCol="0" anchor="ctr"/>
            <a:lstStyle/>
            <a:p>
              <a:pPr algn="ctr"/>
              <a:endParaRPr kumimoji="1" lang="ja-JP" altLang="en-US"/>
            </a:p>
          </p:txBody>
        </p:sp>
        <p:sp>
          <p:nvSpPr>
            <p:cNvPr id="12" name="左中かっこ 11"/>
            <p:cNvSpPr/>
            <p:nvPr/>
          </p:nvSpPr>
          <p:spPr bwMode="auto">
            <a:xfrm rot="5400000">
              <a:off x="3605833" y="2205587"/>
              <a:ext cx="216030" cy="2594438"/>
            </a:xfrm>
            <a:prstGeom prst="leftBrace">
              <a:avLst/>
            </a:prstGeom>
            <a:noFill/>
            <a:ln w="38100" cap="flat" cmpd="sng" algn="ctr">
              <a:solidFill>
                <a:schemeClr val="tx1"/>
              </a:solidFill>
              <a:prstDash val="solid"/>
              <a:round/>
              <a:headEnd type="none" w="med" len="med"/>
              <a:tailEnd type="none" w="med" len="med"/>
            </a:ln>
            <a:effectLst/>
            <a:extLst/>
          </p:spPr>
          <p:txBody>
            <a:bodyPr rtlCol="0" anchor="ctr"/>
            <a:lstStyle/>
            <a:p>
              <a:pPr algn="ctr"/>
              <a:endParaRPr kumimoji="1" lang="ja-JP" altLang="en-US"/>
            </a:p>
          </p:txBody>
        </p:sp>
        <p:sp>
          <p:nvSpPr>
            <p:cNvPr id="13" name="左中かっこ 12"/>
            <p:cNvSpPr/>
            <p:nvPr/>
          </p:nvSpPr>
          <p:spPr bwMode="auto">
            <a:xfrm rot="5400000">
              <a:off x="5721488" y="2744030"/>
              <a:ext cx="216030" cy="1517554"/>
            </a:xfrm>
            <a:prstGeom prst="leftBrace">
              <a:avLst/>
            </a:prstGeom>
            <a:noFill/>
            <a:ln w="38100" cap="flat" cmpd="sng" algn="ctr">
              <a:solidFill>
                <a:schemeClr val="tx1"/>
              </a:solidFill>
              <a:prstDash val="solid"/>
              <a:round/>
              <a:headEnd type="none" w="med" len="med"/>
              <a:tailEnd type="none" w="med" len="med"/>
            </a:ln>
            <a:effectLst/>
            <a:extLst/>
          </p:spPr>
          <p:txBody>
            <a:bodyPr rtlCol="0" anchor="ctr"/>
            <a:lstStyle/>
            <a:p>
              <a:pPr algn="ctr"/>
              <a:endParaRPr kumimoji="1" lang="ja-JP" altLang="en-US"/>
            </a:p>
          </p:txBody>
        </p:sp>
        <p:sp>
          <p:nvSpPr>
            <p:cNvPr id="14" name="左中かっこ 13"/>
            <p:cNvSpPr/>
            <p:nvPr/>
          </p:nvSpPr>
          <p:spPr bwMode="auto">
            <a:xfrm rot="5400000">
              <a:off x="7273352" y="2783684"/>
              <a:ext cx="216030" cy="1438246"/>
            </a:xfrm>
            <a:prstGeom prst="leftBrace">
              <a:avLst/>
            </a:prstGeom>
            <a:noFill/>
            <a:ln w="38100" cap="flat" cmpd="sng" algn="ctr">
              <a:solidFill>
                <a:schemeClr val="tx1"/>
              </a:solidFill>
              <a:prstDash val="solid"/>
              <a:round/>
              <a:headEnd type="none" w="med" len="med"/>
              <a:tailEnd type="none" w="med" len="med"/>
            </a:ln>
            <a:effectLst/>
            <a:extLst/>
          </p:spPr>
          <p:txBody>
            <a:bodyPr rtlCol="0" anchor="ctr"/>
            <a:lstStyle/>
            <a:p>
              <a:pPr algn="ctr"/>
              <a:endParaRPr kumimoji="1" lang="ja-JP" altLang="en-US"/>
            </a:p>
          </p:txBody>
        </p:sp>
        <p:sp>
          <p:nvSpPr>
            <p:cNvPr id="15" name="楕円 14"/>
            <p:cNvSpPr/>
            <p:nvPr/>
          </p:nvSpPr>
          <p:spPr bwMode="auto">
            <a:xfrm>
              <a:off x="1672940" y="3066313"/>
              <a:ext cx="360000" cy="360000"/>
            </a:xfrm>
            <a:prstGeom prst="ellips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1</a:t>
              </a:r>
              <a:endParaRPr kumimoji="1" lang="ja-JP" altLang="en-US" b="1" dirty="0" smtClean="0">
                <a:solidFill>
                  <a:schemeClr val="bg1"/>
                </a:solidFill>
                <a:latin typeface="+mn-ea"/>
              </a:endParaRPr>
            </a:p>
          </p:txBody>
        </p:sp>
        <p:sp>
          <p:nvSpPr>
            <p:cNvPr id="16" name="楕円 15"/>
            <p:cNvSpPr/>
            <p:nvPr/>
          </p:nvSpPr>
          <p:spPr bwMode="auto">
            <a:xfrm>
              <a:off x="3538510" y="3066313"/>
              <a:ext cx="360000" cy="360000"/>
            </a:xfrm>
            <a:prstGeom prst="ellips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smtClean="0">
                  <a:solidFill>
                    <a:schemeClr val="bg1"/>
                  </a:solidFill>
                  <a:latin typeface="+mn-ea"/>
                </a:rPr>
                <a:t>2</a:t>
              </a:r>
              <a:endParaRPr kumimoji="1" lang="ja-JP" altLang="en-US" b="1" dirty="0" smtClean="0">
                <a:solidFill>
                  <a:schemeClr val="bg1"/>
                </a:solidFill>
                <a:latin typeface="+mn-ea"/>
              </a:endParaRPr>
            </a:p>
          </p:txBody>
        </p:sp>
        <p:sp>
          <p:nvSpPr>
            <p:cNvPr id="17" name="楕円 16"/>
            <p:cNvSpPr/>
            <p:nvPr/>
          </p:nvSpPr>
          <p:spPr bwMode="auto">
            <a:xfrm>
              <a:off x="7202460" y="3066802"/>
              <a:ext cx="360000" cy="360000"/>
            </a:xfrm>
            <a:prstGeom prst="ellips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chemeClr val="bg1"/>
                  </a:solidFill>
                  <a:latin typeface="+mn-ea"/>
                </a:rPr>
                <a:t>４</a:t>
              </a:r>
              <a:endParaRPr kumimoji="1" lang="ja-JP" altLang="en-US" b="1" dirty="0" smtClean="0">
                <a:solidFill>
                  <a:schemeClr val="bg1"/>
                </a:solidFill>
                <a:latin typeface="+mn-ea"/>
              </a:endParaRPr>
            </a:p>
          </p:txBody>
        </p:sp>
        <p:sp>
          <p:nvSpPr>
            <p:cNvPr id="18" name="楕円 17"/>
            <p:cNvSpPr/>
            <p:nvPr/>
          </p:nvSpPr>
          <p:spPr bwMode="auto">
            <a:xfrm>
              <a:off x="5636960" y="3066313"/>
              <a:ext cx="360000" cy="360000"/>
            </a:xfrm>
            <a:prstGeom prst="ellips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smtClean="0">
                  <a:solidFill>
                    <a:schemeClr val="bg1"/>
                  </a:solidFill>
                  <a:latin typeface="+mn-ea"/>
                </a:rPr>
                <a:t>3</a:t>
              </a:r>
              <a:endParaRPr kumimoji="1" lang="ja-JP" altLang="en-US" b="1" dirty="0" smtClean="0">
                <a:solidFill>
                  <a:schemeClr val="bg1"/>
                </a:solidFill>
                <a:latin typeface="+mn-ea"/>
              </a:endParaRPr>
            </a:p>
          </p:txBody>
        </p:sp>
      </p:grpSp>
    </p:spTree>
    <p:extLst>
      <p:ext uri="{BB962C8B-B14F-4D97-AF65-F5344CB8AC3E}">
        <p14:creationId xmlns:p14="http://schemas.microsoft.com/office/powerpoint/2010/main" val="9324222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3.2</a:t>
            </a:r>
            <a:r>
              <a:rPr lang="ja-JP" altLang="en-US" dirty="0"/>
              <a:t>　ルール登録（</a:t>
            </a:r>
            <a:r>
              <a:rPr lang="en-US" altLang="ja-JP" dirty="0" smtClean="0"/>
              <a:t>1/4</a:t>
            </a:r>
            <a:r>
              <a:rPr lang="ja-JP" altLang="en-US" dirty="0" smtClean="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a:t>
            </a:r>
            <a:r>
              <a:rPr lang="ja-JP" altLang="en-US" dirty="0" smtClean="0"/>
              <a:t>の操作について</a:t>
            </a:r>
            <a:r>
              <a:rPr lang="ja-JP" altLang="en-US" dirty="0"/>
              <a:t>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3810287436"/>
              </p:ext>
            </p:extLst>
          </p:nvPr>
        </p:nvGraphicFramePr>
        <p:xfrm>
          <a:off x="580820" y="1520790"/>
          <a:ext cx="10483870" cy="4464000"/>
        </p:xfrm>
        <a:graphic>
          <a:graphicData uri="http://schemas.openxmlformats.org/drawingml/2006/table">
            <a:tbl>
              <a:tblPr firstRow="1" bandRow="1">
                <a:tableStyleId>{5C22544A-7EE6-4342-B048-85BDC9FD1C3A}</a:tableStyleId>
              </a:tblPr>
              <a:tblGrid>
                <a:gridCol w="5824960">
                  <a:extLst>
                    <a:ext uri="{9D8B030D-6E8A-4147-A177-3AD203B41FA5}">
                      <a16:colId xmlns:a16="http://schemas.microsoft.com/office/drawing/2014/main" val="772907950"/>
                    </a:ext>
                  </a:extLst>
                </a:gridCol>
                <a:gridCol w="3113859">
                  <a:extLst>
                    <a:ext uri="{9D8B030D-6E8A-4147-A177-3AD203B41FA5}">
                      <a16:colId xmlns:a16="http://schemas.microsoft.com/office/drawing/2014/main" val="2362345457"/>
                    </a:ext>
                  </a:extLst>
                </a:gridCol>
                <a:gridCol w="1545051">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運用フロー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068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58076725"/>
                  </a:ext>
                </a:extLst>
              </a:tr>
            </a:tbl>
          </a:graphicData>
        </a:graphic>
      </p:graphicFrame>
      <p:sp>
        <p:nvSpPr>
          <p:cNvPr id="5" name="正方形/長方形 4"/>
          <p:cNvSpPr/>
          <p:nvPr/>
        </p:nvSpPr>
        <p:spPr bwMode="auto">
          <a:xfrm>
            <a:off x="580820" y="1988799"/>
            <a:ext cx="10483870" cy="399460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8" name="正方形/長方形 7"/>
          <p:cNvSpPr/>
          <p:nvPr/>
        </p:nvSpPr>
        <p:spPr bwMode="auto">
          <a:xfrm>
            <a:off x="695120" y="2277146"/>
            <a:ext cx="878535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.1</a:t>
            </a:r>
            <a:r>
              <a:rPr kumimoji="1" lang="ja-JP" altLang="en-US" b="1" dirty="0" smtClean="0">
                <a:latin typeface="+mn-ea"/>
              </a:rPr>
              <a:t>　</a:t>
            </a:r>
            <a:r>
              <a:rPr lang="ja-JP" altLang="en-US" b="1" dirty="0" smtClean="0">
                <a:latin typeface="+mn-ea"/>
              </a:rPr>
              <a:t>ディシジョン</a:t>
            </a:r>
            <a:r>
              <a:rPr lang="ja-JP" altLang="en-US" b="1" dirty="0">
                <a:latin typeface="+mn-ea"/>
              </a:rPr>
              <a:t>テーブル</a:t>
            </a:r>
            <a:r>
              <a:rPr lang="ja-JP" altLang="en-US" b="1" dirty="0" smtClean="0">
                <a:latin typeface="+mn-ea"/>
              </a:rPr>
              <a:t>ファイルの</a:t>
            </a:r>
            <a:r>
              <a:rPr lang="ja-JP" altLang="en-US" b="1" dirty="0">
                <a:latin typeface="+mn-ea"/>
              </a:rPr>
              <a:t>作成</a:t>
            </a:r>
            <a:endParaRPr kumimoji="1" lang="ja-JP" altLang="en-US" b="1" dirty="0" smtClean="0">
              <a:latin typeface="+mn-ea"/>
            </a:endParaRPr>
          </a:p>
        </p:txBody>
      </p:sp>
      <p:sp>
        <p:nvSpPr>
          <p:cNvPr id="9" name="正方形/長方形 8"/>
          <p:cNvSpPr/>
          <p:nvPr/>
        </p:nvSpPr>
        <p:spPr bwMode="auto">
          <a:xfrm>
            <a:off x="695120" y="3412506"/>
            <a:ext cx="878535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solidFill>
                  <a:srgbClr val="FF0000"/>
                </a:solidFill>
                <a:latin typeface="+mn-ea"/>
              </a:rPr>
              <a:t>3</a:t>
            </a:r>
            <a:r>
              <a:rPr kumimoji="1" lang="en-US" altLang="ja-JP" b="1" dirty="0" smtClean="0">
                <a:solidFill>
                  <a:srgbClr val="FF0000"/>
                </a:solidFill>
                <a:latin typeface="+mn-ea"/>
              </a:rPr>
              <a:t>.2</a:t>
            </a:r>
            <a:r>
              <a:rPr kumimoji="1" lang="ja-JP" altLang="en-US" b="1" dirty="0" smtClean="0">
                <a:solidFill>
                  <a:srgbClr val="FF0000"/>
                </a:solidFill>
                <a:latin typeface="+mn-ea"/>
              </a:rPr>
              <a:t>　ルール登録</a:t>
            </a:r>
          </a:p>
        </p:txBody>
      </p:sp>
      <p:sp>
        <p:nvSpPr>
          <p:cNvPr id="10" name="正方形/長方形 9"/>
          <p:cNvSpPr/>
          <p:nvPr/>
        </p:nvSpPr>
        <p:spPr bwMode="auto">
          <a:xfrm>
            <a:off x="6604260" y="3533609"/>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FF0000"/>
                </a:solidFill>
                <a:latin typeface="+mn-ea"/>
              </a:rPr>
              <a:t>ルール</a:t>
            </a:r>
          </a:p>
        </p:txBody>
      </p:sp>
      <p:sp>
        <p:nvSpPr>
          <p:cNvPr id="11" name="正方形/長方形 10"/>
          <p:cNvSpPr/>
          <p:nvPr/>
        </p:nvSpPr>
        <p:spPr bwMode="auto">
          <a:xfrm>
            <a:off x="6609490" y="2386950"/>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002060"/>
                </a:solidFill>
                <a:latin typeface="+mn-ea"/>
              </a:rPr>
              <a:t>ディシジョンテーブル</a:t>
            </a:r>
          </a:p>
        </p:txBody>
      </p:sp>
      <p:sp>
        <p:nvSpPr>
          <p:cNvPr id="12" name="二等辺三角形 11"/>
          <p:cNvSpPr/>
          <p:nvPr/>
        </p:nvSpPr>
        <p:spPr bwMode="auto">
          <a:xfrm rot="10800000">
            <a:off x="3359660" y="3137166"/>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正方形/長方形 12"/>
          <p:cNvSpPr/>
          <p:nvPr/>
        </p:nvSpPr>
        <p:spPr bwMode="auto">
          <a:xfrm>
            <a:off x="695120" y="4543220"/>
            <a:ext cx="8785350" cy="1152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.3</a:t>
            </a:r>
            <a:r>
              <a:rPr kumimoji="1" lang="ja-JP" altLang="en-US" b="1" dirty="0" smtClean="0">
                <a:latin typeface="+mn-ea"/>
              </a:rPr>
              <a:t>　ルール判定</a:t>
            </a:r>
          </a:p>
        </p:txBody>
      </p:sp>
      <p:sp>
        <p:nvSpPr>
          <p:cNvPr id="14" name="正方形/長方形 13"/>
          <p:cNvSpPr/>
          <p:nvPr/>
        </p:nvSpPr>
        <p:spPr bwMode="auto">
          <a:xfrm>
            <a:off x="6609490" y="4653024"/>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リクエスト履歴</a:t>
            </a:r>
            <a:endParaRPr kumimoji="1" lang="ja-JP" altLang="en-US" b="1" dirty="0" smtClean="0">
              <a:solidFill>
                <a:srgbClr val="002060"/>
              </a:solidFill>
              <a:latin typeface="+mn-ea"/>
            </a:endParaRPr>
          </a:p>
        </p:txBody>
      </p:sp>
      <p:sp>
        <p:nvSpPr>
          <p:cNvPr id="15" name="二等辺三角形 14"/>
          <p:cNvSpPr/>
          <p:nvPr/>
        </p:nvSpPr>
        <p:spPr bwMode="auto">
          <a:xfrm rot="10800000">
            <a:off x="3359660" y="426048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正方形/長方形 15"/>
          <p:cNvSpPr/>
          <p:nvPr/>
        </p:nvSpPr>
        <p:spPr bwMode="auto">
          <a:xfrm>
            <a:off x="6604260" y="5189648"/>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アクション履歴</a:t>
            </a:r>
            <a:endParaRPr kumimoji="1" lang="ja-JP" altLang="en-US" b="1" dirty="0" smtClean="0">
              <a:solidFill>
                <a:srgbClr val="002060"/>
              </a:solidFill>
              <a:latin typeface="+mn-ea"/>
            </a:endParaRPr>
          </a:p>
        </p:txBody>
      </p:sp>
      <p:sp>
        <p:nvSpPr>
          <p:cNvPr id="17" name="正方形/長方形 16"/>
          <p:cNvSpPr/>
          <p:nvPr/>
        </p:nvSpPr>
        <p:spPr bwMode="auto">
          <a:xfrm>
            <a:off x="9556800" y="1531340"/>
            <a:ext cx="1507890" cy="4452060"/>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FF0000"/>
              </a:solidFill>
              <a:latin typeface="+mn-ea"/>
            </a:endParaRPr>
          </a:p>
          <a:p>
            <a:pPr algn="ctr"/>
            <a:endParaRPr lang="en-US" altLang="ja-JP" b="1" dirty="0" smtClean="0">
              <a:solidFill>
                <a:srgbClr val="FF0000"/>
              </a:solidFill>
              <a:latin typeface="+mn-ea"/>
            </a:endParaRPr>
          </a:p>
          <a:p>
            <a:pPr algn="ctr"/>
            <a:endParaRPr lang="en-US" altLang="ja-JP" b="1" dirty="0">
              <a:solidFill>
                <a:srgbClr val="FF0000"/>
              </a:solidFill>
              <a:latin typeface="+mn-ea"/>
            </a:endParaRPr>
          </a:p>
          <a:p>
            <a:pPr algn="ctr"/>
            <a:r>
              <a:rPr lang="ja-JP" altLang="en-US" b="1" dirty="0" smtClean="0">
                <a:solidFill>
                  <a:srgbClr val="FF0000"/>
                </a:solidFill>
                <a:latin typeface="+mn-ea"/>
              </a:rPr>
              <a:t>ルール</a:t>
            </a:r>
            <a:endParaRPr lang="ja-JP" altLang="en-US" b="1" dirty="0">
              <a:solidFill>
                <a:srgbClr val="FF0000"/>
              </a:solidFill>
              <a:latin typeface="+mn-ea"/>
            </a:endParaRPr>
          </a:p>
        </p:txBody>
      </p:sp>
      <p:sp>
        <p:nvSpPr>
          <p:cNvPr id="19" name="フリーフォーム 18"/>
          <p:cNvSpPr/>
          <p:nvPr/>
        </p:nvSpPr>
        <p:spPr bwMode="auto">
          <a:xfrm>
            <a:off x="580820" y="2012320"/>
            <a:ext cx="10483870" cy="3971080"/>
          </a:xfrm>
          <a:custGeom>
            <a:avLst/>
            <a:gdLst>
              <a:gd name="connsiteX0" fmla="*/ 9013950 w 10483870"/>
              <a:gd name="connsiteY0" fmla="*/ 0 h 3971080"/>
              <a:gd name="connsiteX1" fmla="*/ 10483870 w 10483870"/>
              <a:gd name="connsiteY1" fmla="*/ 0 h 3971080"/>
              <a:gd name="connsiteX2" fmla="*/ 10483870 w 10483870"/>
              <a:gd name="connsiteY2" fmla="*/ 3971080 h 3971080"/>
              <a:gd name="connsiteX3" fmla="*/ 9013950 w 10483870"/>
              <a:gd name="connsiteY3" fmla="*/ 3971080 h 3971080"/>
              <a:gd name="connsiteX4" fmla="*/ 9013950 w 10483870"/>
              <a:gd name="connsiteY4" fmla="*/ 2248165 h 3971080"/>
              <a:gd name="connsiteX5" fmla="*/ 0 w 10483870"/>
              <a:gd name="connsiteY5" fmla="*/ 2248165 h 3971080"/>
              <a:gd name="connsiteX6" fmla="*/ 0 w 10483870"/>
              <a:gd name="connsiteY6" fmla="*/ 1268847 h 3971080"/>
              <a:gd name="connsiteX7" fmla="*/ 9013950 w 10483870"/>
              <a:gd name="connsiteY7" fmla="*/ 1268847 h 397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3870" h="3971080">
                <a:moveTo>
                  <a:pt x="9013950" y="0"/>
                </a:moveTo>
                <a:lnTo>
                  <a:pt x="10483870" y="0"/>
                </a:lnTo>
                <a:lnTo>
                  <a:pt x="10483870" y="3971080"/>
                </a:lnTo>
                <a:lnTo>
                  <a:pt x="9013950" y="3971080"/>
                </a:lnTo>
                <a:lnTo>
                  <a:pt x="9013950" y="2248165"/>
                </a:lnTo>
                <a:lnTo>
                  <a:pt x="0" y="2248165"/>
                </a:lnTo>
                <a:lnTo>
                  <a:pt x="0" y="1268847"/>
                </a:lnTo>
                <a:lnTo>
                  <a:pt x="9013950" y="1268847"/>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3604483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3.2</a:t>
            </a:r>
            <a:r>
              <a:rPr lang="ja-JP" altLang="en-US" dirty="0"/>
              <a:t>　ルール登録（</a:t>
            </a:r>
            <a:r>
              <a:rPr lang="en-US" altLang="ja-JP" dirty="0" smtClean="0"/>
              <a:t>2/4</a:t>
            </a:r>
            <a:r>
              <a:rPr lang="ja-JP" altLang="en-US" dirty="0" smtClean="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「ステージング」と「プロダクション」</a:t>
            </a:r>
            <a:endParaRPr lang="en-US" altLang="ja-JP" i="1" dirty="0"/>
          </a:p>
          <a:p>
            <a:pPr lvl="1"/>
            <a:endParaRPr lang="en-US" altLang="ja-JP" dirty="0"/>
          </a:p>
          <a:p>
            <a:pPr lvl="1"/>
            <a:r>
              <a:rPr lang="ja-JP" altLang="en-US" dirty="0"/>
              <a:t>ルールを本番環境で運用する前に、ステージング環境でテストリクエストすることが可能</a:t>
            </a:r>
            <a:endParaRPr lang="en-US" altLang="ja-JP" dirty="0"/>
          </a:p>
          <a:p>
            <a:pPr lvl="1"/>
            <a:r>
              <a:rPr lang="ja-JP" altLang="en-US" dirty="0"/>
              <a:t>ルールを検証し問題がなければ、プロダクション適用にステータスを遷移させ本番環境で使用する（検証段階ではアクションは実行されない）</a:t>
            </a:r>
            <a:endParaRPr lang="en-US" altLang="ja-JP" dirty="0"/>
          </a:p>
          <a:p>
            <a:pPr lvl="1"/>
            <a:r>
              <a:rPr lang="ja-JP" altLang="en-US" dirty="0"/>
              <a:t>プロダクション適用ルールに該当するメッセージが</a:t>
            </a:r>
            <a:r>
              <a:rPr lang="en-US" altLang="ja-JP" dirty="0"/>
              <a:t>OASE</a:t>
            </a:r>
            <a:r>
              <a:rPr lang="ja-JP" altLang="en-US" dirty="0"/>
              <a:t>に投入された場合、ルールマッチングののちアクションが実行される</a:t>
            </a:r>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997846092"/>
              </p:ext>
            </p:extLst>
          </p:nvPr>
        </p:nvGraphicFramePr>
        <p:xfrm>
          <a:off x="965685" y="3076504"/>
          <a:ext cx="10260630" cy="3220196"/>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1265401838"/>
                    </a:ext>
                  </a:extLst>
                </a:gridCol>
                <a:gridCol w="2916630">
                  <a:extLst>
                    <a:ext uri="{9D8B030D-6E8A-4147-A177-3AD203B41FA5}">
                      <a16:colId xmlns:a16="http://schemas.microsoft.com/office/drawing/2014/main" val="486085912"/>
                    </a:ext>
                  </a:extLst>
                </a:gridCol>
                <a:gridCol w="5724000">
                  <a:extLst>
                    <a:ext uri="{9D8B030D-6E8A-4147-A177-3AD203B41FA5}">
                      <a16:colId xmlns:a16="http://schemas.microsoft.com/office/drawing/2014/main" val="2621459445"/>
                    </a:ext>
                  </a:extLst>
                </a:gridCol>
              </a:tblGrid>
              <a:tr h="340196">
                <a:tc>
                  <a:txBody>
                    <a:bodyPr/>
                    <a:lstStyle/>
                    <a:p>
                      <a:pPr algn="ctr"/>
                      <a:r>
                        <a:rPr kumimoji="1" lang="ja-JP" altLang="en-US" sz="1600" dirty="0" smtClean="0">
                          <a:latin typeface="+mn-ea"/>
                          <a:ea typeface="+mn-ea"/>
                        </a:rPr>
                        <a:t>ステータス</a:t>
                      </a:r>
                      <a:endParaRPr kumimoji="1" lang="ja-JP" altLang="en-US" sz="16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600" dirty="0" smtClean="0">
                          <a:latin typeface="+mn-ea"/>
                          <a:ea typeface="+mn-ea"/>
                        </a:rPr>
                        <a:t>フロー</a:t>
                      </a:r>
                      <a:endParaRPr kumimoji="1" lang="ja-JP" altLang="en-US" sz="1600" dirty="0">
                        <a:latin typeface="+mn-ea"/>
                        <a:ea typeface="+mn-ea"/>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600" dirty="0" smtClean="0">
                          <a:latin typeface="+mn-ea"/>
                          <a:ea typeface="+mn-ea"/>
                        </a:rPr>
                        <a:t>詳細</a:t>
                      </a:r>
                      <a:endParaRPr kumimoji="1" lang="ja-JP" altLang="en-US" sz="1600" dirty="0">
                        <a:latin typeface="+mn-ea"/>
                        <a:ea typeface="+mn-ea"/>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426563500"/>
                  </a:ext>
                </a:extLst>
              </a:tr>
              <a:tr h="1440000">
                <a:tc>
                  <a:txBody>
                    <a:bodyPr/>
                    <a:lstStyle/>
                    <a:p>
                      <a:pPr algn="l"/>
                      <a:r>
                        <a:rPr kumimoji="1" lang="ja-JP" altLang="en-US" sz="1600" b="1" dirty="0" smtClean="0">
                          <a:solidFill>
                            <a:srgbClr val="F7FBFF"/>
                          </a:solidFill>
                          <a:latin typeface="+mn-ea"/>
                          <a:ea typeface="+mn-ea"/>
                        </a:rPr>
                        <a:t>ステージング</a:t>
                      </a:r>
                      <a:endParaRPr kumimoji="1" lang="ja-JP" altLang="en-US" sz="1600" b="1" dirty="0">
                        <a:solidFill>
                          <a:srgbClr val="F7FBFF"/>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pPr algn="ctr"/>
                      <a:r>
                        <a:rPr kumimoji="1" lang="ja-JP" altLang="en-US" sz="1600" dirty="0" smtClean="0">
                          <a:solidFill>
                            <a:srgbClr val="0A3368"/>
                          </a:solidFill>
                          <a:latin typeface="+mn-ea"/>
                          <a:ea typeface="+mn-ea"/>
                        </a:rPr>
                        <a:t>テスト環境</a:t>
                      </a:r>
                      <a:endParaRPr kumimoji="1" lang="ja-JP" altLang="en-US" sz="1600" dirty="0">
                        <a:solidFill>
                          <a:srgbClr val="0A3368"/>
                        </a:solidFill>
                        <a:latin typeface="+mn-ea"/>
                        <a:ea typeface="+mn-ea"/>
                      </a:endParaRPr>
                    </a:p>
                  </a:txBody>
                  <a:tcP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400" b="1" dirty="0" smtClean="0">
                          <a:solidFill>
                            <a:srgbClr val="0A3368"/>
                          </a:solidFill>
                          <a:latin typeface="+mn-ea"/>
                          <a:ea typeface="+mn-ea"/>
                        </a:rPr>
                        <a:t>検証結果をもって「プロダクション」にステータス遷移</a:t>
                      </a:r>
                      <a:endParaRPr kumimoji="1" lang="en-US" altLang="ja-JP" sz="1400" b="1" dirty="0" smtClean="0">
                        <a:solidFill>
                          <a:srgbClr val="0A3368"/>
                        </a:solidFill>
                        <a:latin typeface="+mn-ea"/>
                        <a:ea typeface="+mn-ea"/>
                      </a:endParaRPr>
                    </a:p>
                    <a:p>
                      <a:pPr marL="0" indent="0">
                        <a:buFont typeface="Arial" panose="020B0604020202020204" pitchFamily="34" charset="0"/>
                        <a:buNone/>
                      </a:pPr>
                      <a:endParaRPr kumimoji="1" lang="en-US" altLang="ja-JP" sz="1400" dirty="0" smtClean="0">
                        <a:latin typeface="+mn-ea"/>
                        <a:ea typeface="+mn-ea"/>
                      </a:endParaRPr>
                    </a:p>
                    <a:p>
                      <a:pPr marL="285750" indent="-285750">
                        <a:buFont typeface="Arial" panose="020B0604020202020204" pitchFamily="34" charset="0"/>
                        <a:buChar char="•"/>
                      </a:pPr>
                      <a:r>
                        <a:rPr kumimoji="1" lang="ja-JP" altLang="en-US" sz="1400" dirty="0" smtClean="0">
                          <a:latin typeface="+mn-ea"/>
                          <a:ea typeface="+mn-ea"/>
                        </a:rPr>
                        <a:t>ディシジョンテーブルファイルをアップロード</a:t>
                      </a:r>
                      <a:endParaRPr kumimoji="1" lang="en-US" altLang="ja-JP" sz="1400" dirty="0" smtClean="0">
                        <a:latin typeface="+mn-ea"/>
                        <a:ea typeface="+mn-ea"/>
                      </a:endParaRPr>
                    </a:p>
                    <a:p>
                      <a:pPr marL="285750" indent="-285750">
                        <a:buFont typeface="Arial" panose="020B0604020202020204" pitchFamily="34" charset="0"/>
                        <a:buChar char="•"/>
                      </a:pPr>
                      <a:r>
                        <a:rPr kumimoji="1" lang="ja-JP" altLang="en-US" sz="1400" dirty="0" smtClean="0">
                          <a:latin typeface="+mn-ea"/>
                          <a:ea typeface="+mn-ea"/>
                        </a:rPr>
                        <a:t>テストリクエストを実施し、ルールの検証が可能</a:t>
                      </a:r>
                      <a:endParaRPr kumimoji="1" lang="en-US" altLang="ja-JP" sz="1400" dirty="0" smtClean="0">
                        <a:latin typeface="+mn-ea"/>
                        <a:ea typeface="+mn-ea"/>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8232470"/>
                  </a:ext>
                </a:extLst>
              </a:tr>
              <a:tr h="1440000">
                <a:tc>
                  <a:txBody>
                    <a:bodyPr/>
                    <a:lstStyle/>
                    <a:p>
                      <a:pPr algn="l"/>
                      <a:r>
                        <a:rPr kumimoji="1" lang="ja-JP" altLang="en-US" sz="1600" b="1" dirty="0" smtClean="0">
                          <a:solidFill>
                            <a:srgbClr val="E7FFF2"/>
                          </a:solidFill>
                          <a:latin typeface="+mn-ea"/>
                          <a:ea typeface="+mn-ea"/>
                        </a:rPr>
                        <a:t>プロダクション</a:t>
                      </a:r>
                      <a:endParaRPr kumimoji="1" lang="ja-JP" altLang="en-US" sz="1600" b="1" dirty="0">
                        <a:solidFill>
                          <a:srgbClr val="E7FFF2"/>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ctr"/>
                      <a:r>
                        <a:rPr kumimoji="1" lang="ja-JP" altLang="en-US" sz="1600" dirty="0" smtClean="0">
                          <a:solidFill>
                            <a:srgbClr val="00B050"/>
                          </a:solidFill>
                          <a:latin typeface="+mn-ea"/>
                          <a:ea typeface="+mn-ea"/>
                        </a:rPr>
                        <a:t>本番環境</a:t>
                      </a:r>
                      <a:endParaRPr kumimoji="1" lang="ja-JP" altLang="en-US" sz="1600" dirty="0">
                        <a:solidFill>
                          <a:srgbClr val="00B050"/>
                        </a:solidFill>
                        <a:latin typeface="+mn-ea"/>
                        <a:ea typeface="+mn-ea"/>
                      </a:endParaRPr>
                    </a:p>
                  </a:txBody>
                  <a:tcPr anchor="b">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indent="0" algn="ctr">
                        <a:buFont typeface="Arial" panose="020B0604020202020204" pitchFamily="34" charset="0"/>
                        <a:buNone/>
                      </a:pPr>
                      <a:r>
                        <a:rPr kumimoji="1" lang="ja-JP" altLang="en-US" sz="1400" b="1" dirty="0" smtClean="0">
                          <a:solidFill>
                            <a:srgbClr val="00B050"/>
                          </a:solidFill>
                          <a:latin typeface="+mn-ea"/>
                          <a:ea typeface="+mn-ea"/>
                        </a:rPr>
                        <a:t>ステージング環境でテスト済みのものが</a:t>
                      </a:r>
                      <a:r>
                        <a:rPr kumimoji="1" lang="en-US" altLang="ja-JP" sz="1400" b="1" dirty="0" smtClean="0">
                          <a:solidFill>
                            <a:srgbClr val="00B050"/>
                          </a:solidFill>
                          <a:latin typeface="+mn-ea"/>
                          <a:ea typeface="+mn-ea"/>
                        </a:rPr>
                        <a:t/>
                      </a:r>
                      <a:br>
                        <a:rPr kumimoji="1" lang="en-US" altLang="ja-JP" sz="1400" b="1" dirty="0" smtClean="0">
                          <a:solidFill>
                            <a:srgbClr val="00B050"/>
                          </a:solidFill>
                          <a:latin typeface="+mn-ea"/>
                          <a:ea typeface="+mn-ea"/>
                        </a:rPr>
                      </a:br>
                      <a:r>
                        <a:rPr kumimoji="1" lang="ja-JP" altLang="en-US" sz="1400" b="1" dirty="0" smtClean="0">
                          <a:solidFill>
                            <a:srgbClr val="00B050"/>
                          </a:solidFill>
                          <a:latin typeface="+mn-ea"/>
                          <a:ea typeface="+mn-ea"/>
                        </a:rPr>
                        <a:t>「プロダクション適用ルール」として本番運用される</a:t>
                      </a:r>
                      <a:endParaRPr kumimoji="1" lang="en-US" altLang="ja-JP" sz="1400" b="1" dirty="0" smtClean="0">
                        <a:solidFill>
                          <a:srgbClr val="00B050"/>
                        </a:solidFill>
                        <a:latin typeface="+mn-ea"/>
                        <a:ea typeface="+mn-ea"/>
                      </a:endParaRPr>
                    </a:p>
                    <a:p>
                      <a:pPr marL="285750" indent="-285750">
                        <a:buFont typeface="Arial" panose="020B0604020202020204" pitchFamily="34" charset="0"/>
                        <a:buChar char="•"/>
                      </a:pPr>
                      <a:endParaRPr kumimoji="1" lang="en-US" altLang="ja-JP" sz="1400" dirty="0" smtClean="0">
                        <a:latin typeface="+mn-ea"/>
                        <a:ea typeface="+mn-ea"/>
                      </a:endParaRPr>
                    </a:p>
                    <a:p>
                      <a:pPr marL="285750" indent="-285750">
                        <a:buFont typeface="Arial" panose="020B0604020202020204" pitchFamily="34" charset="0"/>
                        <a:buChar char="•"/>
                      </a:pPr>
                      <a:r>
                        <a:rPr kumimoji="1" lang="ja-JP" altLang="en-US" sz="1400" dirty="0" smtClean="0">
                          <a:latin typeface="+mn-ea"/>
                          <a:ea typeface="+mn-ea"/>
                        </a:rPr>
                        <a:t>リクエストを受けルールマッチングが実行される</a:t>
                      </a:r>
                      <a:endParaRPr kumimoji="1" lang="en-US" altLang="ja-JP" sz="1400" dirty="0" smtClean="0">
                        <a:latin typeface="+mn-ea"/>
                        <a:ea typeface="+mn-ea"/>
                      </a:endParaRPr>
                    </a:p>
                    <a:p>
                      <a:pPr marL="285750" indent="-285750">
                        <a:buFont typeface="Arial" panose="020B0604020202020204" pitchFamily="34" charset="0"/>
                        <a:buChar char="•"/>
                      </a:pPr>
                      <a:r>
                        <a:rPr kumimoji="1" lang="ja-JP" altLang="en-US" sz="1400" dirty="0" smtClean="0">
                          <a:latin typeface="+mn-ea"/>
                          <a:ea typeface="+mn-ea"/>
                        </a:rPr>
                        <a:t>ルールがマッチングした場合、ディシジョンテーブルファイルに登録されているアクション内容が実行される</a:t>
                      </a:r>
                      <a:endParaRPr kumimoji="1" lang="ja-JP" altLang="en-US" sz="1400" dirty="0">
                        <a:latin typeface="+mn-ea"/>
                        <a:ea typeface="+mn-ea"/>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92403998"/>
                  </a:ext>
                </a:extLst>
              </a:tr>
            </a:tbl>
          </a:graphicData>
        </a:graphic>
      </p:graphicFrame>
      <p:sp>
        <p:nvSpPr>
          <p:cNvPr id="9" name="右矢印 8"/>
          <p:cNvSpPr/>
          <p:nvPr/>
        </p:nvSpPr>
        <p:spPr bwMode="auto">
          <a:xfrm rot="5400000">
            <a:off x="3719550" y="3747769"/>
            <a:ext cx="576000" cy="2304000"/>
          </a:xfrm>
          <a:prstGeom prst="rightArrow">
            <a:avLst>
              <a:gd name="adj1" fmla="val 71729"/>
              <a:gd name="adj2" fmla="val 67009"/>
            </a:avLst>
          </a:prstGeom>
          <a:solidFill>
            <a:schemeClr val="tx1">
              <a:lumMod val="85000"/>
              <a:lumOff val="15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0" name="テキスト ボックス 9"/>
          <p:cNvSpPr txBox="1"/>
          <p:nvPr/>
        </p:nvSpPr>
        <p:spPr>
          <a:xfrm>
            <a:off x="3290868" y="4677696"/>
            <a:ext cx="1441421" cy="307777"/>
          </a:xfrm>
          <a:prstGeom prst="rect">
            <a:avLst/>
          </a:prstGeom>
          <a:noFill/>
        </p:spPr>
        <p:txBody>
          <a:bodyPr wrap="none" rtlCol="0">
            <a:spAutoFit/>
          </a:bodyPr>
          <a:lstStyle/>
          <a:p>
            <a:pPr algn="ctr"/>
            <a:r>
              <a:rPr kumimoji="1" lang="ja-JP" altLang="en-US" sz="1400" b="1" dirty="0" smtClean="0">
                <a:solidFill>
                  <a:schemeClr val="bg1"/>
                </a:solidFill>
                <a:latin typeface="+mn-ea"/>
              </a:rPr>
              <a:t>ステータス</a:t>
            </a:r>
            <a:r>
              <a:rPr lang="ja-JP" altLang="en-US" sz="1400" b="1" dirty="0" smtClean="0">
                <a:solidFill>
                  <a:schemeClr val="bg1"/>
                </a:solidFill>
                <a:latin typeface="+mn-ea"/>
              </a:rPr>
              <a:t>遷移</a:t>
            </a:r>
            <a:endParaRPr kumimoji="1" lang="ja-JP" altLang="en-US" sz="1400" b="1" dirty="0">
              <a:solidFill>
                <a:schemeClr val="bg1"/>
              </a:solidFill>
              <a:latin typeface="+mn-ea"/>
            </a:endParaRPr>
          </a:p>
        </p:txBody>
      </p:sp>
      <p:sp>
        <p:nvSpPr>
          <p:cNvPr id="11" name="フローチャート: 内部記憶 10"/>
          <p:cNvSpPr/>
          <p:nvPr/>
        </p:nvSpPr>
        <p:spPr bwMode="auto">
          <a:xfrm>
            <a:off x="2863607" y="3776009"/>
            <a:ext cx="2295943" cy="654636"/>
          </a:xfrm>
          <a:prstGeom prst="flowChartInternalStorage">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ディシジョンテーブル</a:t>
            </a:r>
            <a:endParaRPr kumimoji="1" lang="en-US" altLang="ja-JP" sz="1400" b="1" dirty="0" smtClean="0">
              <a:latin typeface="+mn-ea"/>
            </a:endParaRPr>
          </a:p>
          <a:p>
            <a:pPr algn="ctr"/>
            <a:r>
              <a:rPr lang="ja-JP" altLang="en-US" sz="1400" b="1" dirty="0">
                <a:latin typeface="+mn-ea"/>
              </a:rPr>
              <a:t>ファイル</a:t>
            </a:r>
            <a:endParaRPr kumimoji="1" lang="ja-JP" altLang="en-US" sz="1400" b="1" dirty="0" smtClean="0">
              <a:latin typeface="+mn-ea"/>
            </a:endParaRPr>
          </a:p>
        </p:txBody>
      </p:sp>
      <p:sp>
        <p:nvSpPr>
          <p:cNvPr id="12" name="フローチャート: 内部記憶 11"/>
          <p:cNvSpPr/>
          <p:nvPr/>
        </p:nvSpPr>
        <p:spPr bwMode="auto">
          <a:xfrm>
            <a:off x="2863607" y="5277824"/>
            <a:ext cx="2295943" cy="654636"/>
          </a:xfrm>
          <a:prstGeom prst="flowChartInternalStorage">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ディシジョンテーブル</a:t>
            </a:r>
            <a:endParaRPr kumimoji="1" lang="en-US" altLang="ja-JP" sz="1400" b="1" dirty="0" smtClean="0">
              <a:latin typeface="+mn-ea"/>
            </a:endParaRPr>
          </a:p>
          <a:p>
            <a:pPr algn="ctr"/>
            <a:r>
              <a:rPr lang="ja-JP" altLang="en-US" sz="1400" b="1" dirty="0">
                <a:latin typeface="+mn-ea"/>
              </a:rPr>
              <a:t>ファイル</a:t>
            </a:r>
            <a:endParaRPr kumimoji="1" lang="ja-JP" altLang="en-US" sz="1400" b="1" dirty="0" smtClean="0">
              <a:latin typeface="+mn-ea"/>
            </a:endParaRPr>
          </a:p>
        </p:txBody>
      </p:sp>
    </p:spTree>
    <p:extLst>
      <p:ext uri="{BB962C8B-B14F-4D97-AF65-F5344CB8AC3E}">
        <p14:creationId xmlns:p14="http://schemas.microsoft.com/office/powerpoint/2010/main" val="2739129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3.2</a:t>
            </a:r>
            <a:r>
              <a:rPr lang="ja-JP" altLang="en-US" dirty="0"/>
              <a:t>　ルール登録</a:t>
            </a:r>
            <a:r>
              <a:rPr lang="ja-JP" altLang="en-US" dirty="0" smtClean="0"/>
              <a:t>（</a:t>
            </a:r>
            <a:r>
              <a:rPr lang="en-US" altLang="ja-JP" dirty="0" smtClean="0"/>
              <a:t>3/4</a:t>
            </a:r>
            <a:r>
              <a:rPr lang="ja-JP" altLang="en-US" dirty="0" smtClean="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作成したルールを「ステージング」環境でテストする</a:t>
            </a:r>
            <a:endParaRPr lang="en-US" altLang="ja-JP" dirty="0"/>
          </a:p>
          <a:p>
            <a:pPr lvl="1"/>
            <a:endParaRPr lang="en-US" altLang="ja-JP" dirty="0"/>
          </a:p>
          <a:p>
            <a:pPr lvl="1"/>
            <a:r>
              <a:rPr lang="ja-JP" altLang="en-US" dirty="0"/>
              <a:t>ステージング</a:t>
            </a:r>
            <a:endParaRPr lang="en-US" altLang="ja-JP" dirty="0"/>
          </a:p>
          <a:p>
            <a:pPr lvl="2"/>
            <a:r>
              <a:rPr lang="ja-JP" altLang="en-US" dirty="0"/>
              <a:t>ステージング環境では、作成したルールに対しテストでリクエストを実行</a:t>
            </a:r>
            <a:endParaRPr lang="en-US" altLang="ja-JP" dirty="0"/>
          </a:p>
          <a:p>
            <a:pPr lvl="2"/>
            <a:r>
              <a:rPr lang="ja-JP" altLang="en-US" dirty="0"/>
              <a:t>ルールがマッチングした場合でもテストリクエストではアクションは実行されない</a:t>
            </a:r>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marL="360000" lvl="2" indent="0">
              <a:buNone/>
            </a:pPr>
            <a:endParaRPr lang="en-US" altLang="ja-JP" dirty="0"/>
          </a:p>
          <a:p>
            <a:pPr lvl="2"/>
            <a:endParaRPr lang="en-US" altLang="ja-JP" dirty="0"/>
          </a:p>
          <a:p>
            <a:pPr lvl="2"/>
            <a:r>
              <a:rPr lang="ja-JP" altLang="en-US" dirty="0"/>
              <a:t>例として、 </a:t>
            </a:r>
            <a:r>
              <a:rPr lang="en-US" altLang="ja-JP" dirty="0"/>
              <a:t>”</a:t>
            </a:r>
            <a:r>
              <a:rPr lang="ja-JP" altLang="en-US" dirty="0"/>
              <a:t>アラートレベル「</a:t>
            </a:r>
            <a:r>
              <a:rPr lang="en-US" altLang="ja-JP" dirty="0"/>
              <a:t>Error</a:t>
            </a:r>
            <a:r>
              <a:rPr lang="ja-JP" altLang="en-US" dirty="0"/>
              <a:t>」、かつ、対象「</a:t>
            </a:r>
            <a:r>
              <a:rPr lang="en-US" altLang="ja-JP" dirty="0"/>
              <a:t>HDD</a:t>
            </a:r>
            <a:r>
              <a:rPr lang="ja-JP" altLang="en-US" dirty="0"/>
              <a:t>」を含むメッセージを受け取った場合、アクション</a:t>
            </a:r>
            <a:r>
              <a:rPr lang="en-US" altLang="ja-JP" dirty="0"/>
              <a:t>A</a:t>
            </a:r>
            <a:r>
              <a:rPr lang="ja-JP" altLang="en-US" dirty="0"/>
              <a:t>を実行</a:t>
            </a:r>
            <a:r>
              <a:rPr lang="en-US" altLang="ja-JP" dirty="0"/>
              <a:t>”</a:t>
            </a:r>
            <a:r>
              <a:rPr lang="ja-JP" altLang="en-US" dirty="0"/>
              <a:t>というルールをテストリクエストした場合</a:t>
            </a:r>
            <a:endParaRPr lang="en-US" altLang="ja-JP" dirty="0"/>
          </a:p>
          <a:p>
            <a:pPr lvl="2"/>
            <a:endParaRPr lang="en-US" altLang="ja-JP" dirty="0"/>
          </a:p>
          <a:p>
            <a:pPr lvl="2"/>
            <a:endParaRPr lang="en-US" altLang="ja-JP" dirty="0"/>
          </a:p>
          <a:p>
            <a:pPr lvl="1"/>
            <a:endParaRPr lang="ja-JP" altLang="en-US"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859114279"/>
              </p:ext>
            </p:extLst>
          </p:nvPr>
        </p:nvGraphicFramePr>
        <p:xfrm>
          <a:off x="1523365" y="2526780"/>
          <a:ext cx="9145270" cy="1498320"/>
        </p:xfrm>
        <a:graphic>
          <a:graphicData uri="http://schemas.openxmlformats.org/drawingml/2006/table">
            <a:tbl>
              <a:tblPr firstRow="1" bandRow="1">
                <a:tableStyleId>{5C22544A-7EE6-4342-B048-85BDC9FD1C3A}</a:tableStyleId>
              </a:tblPr>
              <a:tblGrid>
                <a:gridCol w="1663837">
                  <a:extLst>
                    <a:ext uri="{9D8B030D-6E8A-4147-A177-3AD203B41FA5}">
                      <a16:colId xmlns:a16="http://schemas.microsoft.com/office/drawing/2014/main" val="4093734052"/>
                    </a:ext>
                  </a:extLst>
                </a:gridCol>
                <a:gridCol w="2493811">
                  <a:extLst>
                    <a:ext uri="{9D8B030D-6E8A-4147-A177-3AD203B41FA5}">
                      <a16:colId xmlns:a16="http://schemas.microsoft.com/office/drawing/2014/main" val="2037680222"/>
                    </a:ext>
                  </a:extLst>
                </a:gridCol>
                <a:gridCol w="2493811">
                  <a:extLst>
                    <a:ext uri="{9D8B030D-6E8A-4147-A177-3AD203B41FA5}">
                      <a16:colId xmlns:a16="http://schemas.microsoft.com/office/drawing/2014/main" val="857703102"/>
                    </a:ext>
                  </a:extLst>
                </a:gridCol>
                <a:gridCol w="2493811">
                  <a:extLst>
                    <a:ext uri="{9D8B030D-6E8A-4147-A177-3AD203B41FA5}">
                      <a16:colId xmlns:a16="http://schemas.microsoft.com/office/drawing/2014/main" val="2020581266"/>
                    </a:ext>
                  </a:extLst>
                </a:gridCol>
              </a:tblGrid>
              <a:tr h="193712">
                <a:tc>
                  <a:txBody>
                    <a:bodyPr/>
                    <a:lstStyle/>
                    <a:p>
                      <a:pPr algn="ctr"/>
                      <a:r>
                        <a:rPr kumimoji="1" lang="ja-JP" altLang="en-US" sz="1200" b="1" dirty="0" smtClean="0"/>
                        <a:t>ステータス</a:t>
                      </a:r>
                      <a:endParaRPr kumimoji="1" lang="ja-JP" altLang="en-US" sz="1200" b="1"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リクエスト</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ルールマッチング</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アクション</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75097892"/>
                  </a:ext>
                </a:extLst>
              </a:tr>
              <a:tr h="612000">
                <a:tc>
                  <a:txBody>
                    <a:bodyPr/>
                    <a:lstStyle/>
                    <a:p>
                      <a:pPr algn="ctr"/>
                      <a:r>
                        <a:rPr kumimoji="1" lang="ja-JP" altLang="en-US" sz="1200" b="1" dirty="0" smtClean="0">
                          <a:solidFill>
                            <a:schemeClr val="bg1"/>
                          </a:solidFill>
                        </a:rPr>
                        <a:t>ステージング</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54598603"/>
                  </a:ext>
                </a:extLst>
              </a:tr>
              <a:tr h="612000">
                <a:tc>
                  <a:txBody>
                    <a:bodyPr/>
                    <a:lstStyle/>
                    <a:p>
                      <a:pPr algn="ctr"/>
                      <a:r>
                        <a:rPr kumimoji="1" lang="ja-JP" altLang="en-US" sz="1200" b="1" dirty="0" smtClean="0">
                          <a:solidFill>
                            <a:schemeClr val="bg1"/>
                          </a:solidFill>
                        </a:rPr>
                        <a:t>プロダクション</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7085073"/>
                  </a:ext>
                </a:extLst>
              </a:tr>
            </a:tbl>
          </a:graphicData>
        </a:graphic>
      </p:graphicFrame>
      <p:sp>
        <p:nvSpPr>
          <p:cNvPr id="5" name="右矢印 4"/>
          <p:cNvSpPr/>
          <p:nvPr/>
        </p:nvSpPr>
        <p:spPr bwMode="auto">
          <a:xfrm>
            <a:off x="3863690" y="2852296"/>
            <a:ext cx="4307021" cy="484632"/>
          </a:xfrm>
          <a:prstGeom prst="rightArrow">
            <a:avLst/>
          </a:prstGeom>
          <a:solidFill>
            <a:srgbClr val="0A3368"/>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200" b="1" dirty="0" smtClean="0">
              <a:latin typeface="+mn-ea"/>
            </a:endParaRPr>
          </a:p>
        </p:txBody>
      </p:sp>
      <p:sp>
        <p:nvSpPr>
          <p:cNvPr id="8" name="右矢印 7"/>
          <p:cNvSpPr/>
          <p:nvPr/>
        </p:nvSpPr>
        <p:spPr bwMode="auto">
          <a:xfrm>
            <a:off x="4208708" y="3448593"/>
            <a:ext cx="6433447" cy="484632"/>
          </a:xfrm>
          <a:prstGeom prst="rightArrow">
            <a:avLst/>
          </a:prstGeom>
          <a:solidFill>
            <a:srgbClr val="00B05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 8"/>
          <p:cNvSpPr/>
          <p:nvPr/>
        </p:nvSpPr>
        <p:spPr bwMode="auto">
          <a:xfrm>
            <a:off x="3393530" y="2863352"/>
            <a:ext cx="1980000" cy="432000"/>
          </a:xfrm>
          <a:prstGeom prst="roundRect">
            <a:avLst/>
          </a:prstGeom>
          <a:solidFill>
            <a:schemeClr val="bg1"/>
          </a:solidFill>
          <a:ln w="12700">
            <a:solidFill>
              <a:srgbClr val="0A3368"/>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テストリクエスト</a:t>
            </a:r>
            <a:endParaRPr lang="en-US" altLang="ja-JP" sz="1200" b="1" dirty="0" smtClean="0">
              <a:latin typeface="+mn-ea"/>
            </a:endParaRPr>
          </a:p>
        </p:txBody>
      </p:sp>
      <p:sp>
        <p:nvSpPr>
          <p:cNvPr id="10" name="角丸四角形 9"/>
          <p:cNvSpPr/>
          <p:nvPr/>
        </p:nvSpPr>
        <p:spPr bwMode="auto">
          <a:xfrm>
            <a:off x="3393530" y="3482046"/>
            <a:ext cx="1980000" cy="432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リクエスト</a:t>
            </a:r>
            <a:endParaRPr lang="en-US" altLang="ja-JP" sz="1200" b="1" dirty="0" smtClean="0">
              <a:latin typeface="+mn-ea"/>
            </a:endParaRPr>
          </a:p>
        </p:txBody>
      </p:sp>
      <p:sp>
        <p:nvSpPr>
          <p:cNvPr id="11" name="角丸四角形 10"/>
          <p:cNvSpPr/>
          <p:nvPr/>
        </p:nvSpPr>
        <p:spPr bwMode="auto">
          <a:xfrm>
            <a:off x="5846060" y="2863352"/>
            <a:ext cx="1980000" cy="432000"/>
          </a:xfrm>
          <a:prstGeom prst="roundRect">
            <a:avLst/>
          </a:prstGeom>
          <a:solidFill>
            <a:schemeClr val="bg1"/>
          </a:solidFill>
          <a:ln w="12700">
            <a:solidFill>
              <a:srgbClr val="0A3368"/>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ルールマッチング</a:t>
            </a:r>
            <a:endParaRPr lang="en-US" altLang="ja-JP" sz="1200" b="1" dirty="0" smtClean="0">
              <a:latin typeface="+mn-ea"/>
            </a:endParaRPr>
          </a:p>
          <a:p>
            <a:pPr algn="ctr"/>
            <a:r>
              <a:rPr lang="ja-JP" altLang="en-US" sz="1200" b="1" dirty="0" smtClean="0">
                <a:latin typeface="+mn-ea"/>
              </a:rPr>
              <a:t>（結果のログが表示される）</a:t>
            </a:r>
            <a:endParaRPr lang="en-US" altLang="ja-JP" sz="1200" b="1" dirty="0" smtClean="0">
              <a:latin typeface="+mn-ea"/>
            </a:endParaRPr>
          </a:p>
        </p:txBody>
      </p:sp>
      <p:sp>
        <p:nvSpPr>
          <p:cNvPr id="12" name="角丸四角形 11"/>
          <p:cNvSpPr/>
          <p:nvPr/>
        </p:nvSpPr>
        <p:spPr bwMode="auto">
          <a:xfrm>
            <a:off x="5846060" y="3482046"/>
            <a:ext cx="1980000" cy="432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ルールマッチング</a:t>
            </a:r>
            <a:endParaRPr lang="en-US" altLang="ja-JP" sz="1200" b="1" dirty="0" smtClean="0">
              <a:latin typeface="+mn-ea"/>
            </a:endParaRPr>
          </a:p>
        </p:txBody>
      </p:sp>
      <p:sp>
        <p:nvSpPr>
          <p:cNvPr id="13" name="角丸四角形 12"/>
          <p:cNvSpPr/>
          <p:nvPr/>
        </p:nvSpPr>
        <p:spPr bwMode="auto">
          <a:xfrm>
            <a:off x="8305280" y="3482046"/>
            <a:ext cx="1980000" cy="432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アクション実行</a:t>
            </a:r>
            <a:endParaRPr lang="en-US" altLang="ja-JP" sz="1200" b="1" dirty="0" smtClean="0">
              <a:latin typeface="+mn-ea"/>
            </a:endParaRPr>
          </a:p>
        </p:txBody>
      </p:sp>
      <p:pic>
        <p:nvPicPr>
          <p:cNvPr id="14" name="図 13"/>
          <p:cNvPicPr>
            <a:picLocks noChangeAspect="1"/>
          </p:cNvPicPr>
          <p:nvPr/>
        </p:nvPicPr>
        <p:blipFill rotWithShape="1">
          <a:blip r:embed="rId2"/>
          <a:srcRect r="12745"/>
          <a:stretch/>
        </p:blipFill>
        <p:spPr>
          <a:xfrm>
            <a:off x="8707626" y="4882772"/>
            <a:ext cx="1852994" cy="1440000"/>
          </a:xfrm>
          <a:prstGeom prst="rect">
            <a:avLst/>
          </a:prstGeom>
          <a:ln>
            <a:solidFill>
              <a:schemeClr val="tx1">
                <a:lumMod val="50000"/>
                <a:lumOff val="50000"/>
              </a:schemeClr>
            </a:solidFill>
          </a:ln>
        </p:spPr>
      </p:pic>
      <p:pic>
        <p:nvPicPr>
          <p:cNvPr id="15" name="図 14"/>
          <p:cNvPicPr>
            <a:picLocks noChangeAspect="1"/>
          </p:cNvPicPr>
          <p:nvPr/>
        </p:nvPicPr>
        <p:blipFill>
          <a:blip r:embed="rId3"/>
          <a:stretch>
            <a:fillRect/>
          </a:stretch>
        </p:blipFill>
        <p:spPr>
          <a:xfrm>
            <a:off x="1559370" y="4897975"/>
            <a:ext cx="2407587" cy="1440000"/>
          </a:xfrm>
          <a:prstGeom prst="rect">
            <a:avLst/>
          </a:prstGeom>
          <a:ln>
            <a:solidFill>
              <a:schemeClr val="tx1">
                <a:lumMod val="50000"/>
                <a:lumOff val="50000"/>
              </a:schemeClr>
            </a:solidFill>
          </a:ln>
        </p:spPr>
      </p:pic>
      <p:sp>
        <p:nvSpPr>
          <p:cNvPr id="16" name="角丸四角形 15"/>
          <p:cNvSpPr/>
          <p:nvPr/>
        </p:nvSpPr>
        <p:spPr bwMode="auto">
          <a:xfrm>
            <a:off x="4620220" y="5155203"/>
            <a:ext cx="3060000" cy="1008000"/>
          </a:xfrm>
          <a:prstGeom prst="roundRect">
            <a:avLst>
              <a:gd name="adj" fmla="val 7383"/>
            </a:avLst>
          </a:prstGeom>
          <a:solidFill>
            <a:schemeClr val="bg1"/>
          </a:solid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17" name="図 16"/>
          <p:cNvPicPr>
            <a:picLocks noChangeAspect="1"/>
          </p:cNvPicPr>
          <p:nvPr/>
        </p:nvPicPr>
        <p:blipFill>
          <a:blip r:embed="rId4"/>
          <a:stretch>
            <a:fillRect/>
          </a:stretch>
        </p:blipFill>
        <p:spPr>
          <a:xfrm>
            <a:off x="4385501" y="5003011"/>
            <a:ext cx="3828823" cy="1145133"/>
          </a:xfrm>
          <a:prstGeom prst="rect">
            <a:avLst/>
          </a:prstGeom>
        </p:spPr>
      </p:pic>
      <p:sp>
        <p:nvSpPr>
          <p:cNvPr id="18" name="角丸四角形 17"/>
          <p:cNvSpPr/>
          <p:nvPr/>
        </p:nvSpPr>
        <p:spPr bwMode="auto">
          <a:xfrm>
            <a:off x="1617461" y="5810404"/>
            <a:ext cx="2349496" cy="504000"/>
          </a:xfrm>
          <a:prstGeom prst="roundRect">
            <a:avLst>
              <a:gd name="adj" fmla="val 7383"/>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9" name="角丸四角形 18"/>
          <p:cNvSpPr/>
          <p:nvPr/>
        </p:nvSpPr>
        <p:spPr bwMode="auto">
          <a:xfrm>
            <a:off x="8730124" y="5692383"/>
            <a:ext cx="1830495" cy="576000"/>
          </a:xfrm>
          <a:prstGeom prst="roundRect">
            <a:avLst>
              <a:gd name="adj" fmla="val 7383"/>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4434859" y="5688079"/>
            <a:ext cx="3744000" cy="235872"/>
          </a:xfrm>
          <a:prstGeom prst="roundRect">
            <a:avLst>
              <a:gd name="adj" fmla="val 7383"/>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21" name="直線矢印コネクタ 20"/>
          <p:cNvCxnSpPr>
            <a:stCxn id="18" idx="3"/>
            <a:endCxn id="20" idx="1"/>
          </p:cNvCxnSpPr>
          <p:nvPr/>
        </p:nvCxnSpPr>
        <p:spPr bwMode="auto">
          <a:xfrm flipV="1">
            <a:off x="3966957" y="5806015"/>
            <a:ext cx="467902" cy="256389"/>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2" name="直線矢印コネクタ 21"/>
          <p:cNvCxnSpPr>
            <a:stCxn id="20" idx="3"/>
            <a:endCxn id="19" idx="1"/>
          </p:cNvCxnSpPr>
          <p:nvPr/>
        </p:nvCxnSpPr>
        <p:spPr bwMode="auto">
          <a:xfrm>
            <a:off x="8178859" y="5806015"/>
            <a:ext cx="551265" cy="174368"/>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39044357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3.2</a:t>
            </a:r>
            <a:r>
              <a:rPr lang="ja-JP" altLang="en-US" dirty="0"/>
              <a:t>　ルール登録</a:t>
            </a:r>
            <a:r>
              <a:rPr lang="ja-JP" altLang="en-US" dirty="0" smtClean="0"/>
              <a:t>（</a:t>
            </a:r>
            <a:r>
              <a:rPr lang="en-US" altLang="ja-JP" dirty="0" smtClean="0"/>
              <a:t>4/4</a:t>
            </a:r>
            <a:r>
              <a:rPr lang="ja-JP" altLang="en-US" dirty="0" smtClean="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テストしたルールを本番利用する</a:t>
            </a:r>
            <a:endParaRPr lang="en-US" altLang="ja-JP" dirty="0"/>
          </a:p>
          <a:p>
            <a:pPr marL="180000" lvl="1" indent="0">
              <a:buNone/>
            </a:pPr>
            <a:endParaRPr lang="en-US" altLang="ja-JP" dirty="0"/>
          </a:p>
          <a:p>
            <a:pPr lvl="1"/>
            <a:r>
              <a:rPr lang="ja-JP" altLang="en-US" dirty="0"/>
              <a:t>プロダクション</a:t>
            </a:r>
            <a:endParaRPr lang="en-US" altLang="ja-JP" dirty="0"/>
          </a:p>
          <a:p>
            <a:pPr lvl="2"/>
            <a:r>
              <a:rPr lang="ja-JP" altLang="en-US" dirty="0"/>
              <a:t>ステージング環境でルールに問題ないことが確認できた場合、ステータスを「プロダクション」へ変更可能</a:t>
            </a:r>
            <a:endParaRPr lang="en-US" altLang="ja-JP" dirty="0"/>
          </a:p>
          <a:p>
            <a:pPr lvl="2"/>
            <a:r>
              <a:rPr lang="ja-JP" altLang="en-US" dirty="0"/>
              <a:t>プロダクション環境でルールがマッチングした場合、ディシジョンテーブルファイルのアクション部に記述した内容が実行される（</a:t>
            </a:r>
            <a:r>
              <a:rPr lang="en-US" altLang="ja-JP" dirty="0" smtClean="0"/>
              <a:t>Base</a:t>
            </a:r>
            <a:r>
              <a:rPr lang="ja-JP" altLang="en-US" dirty="0" smtClean="0"/>
              <a:t>では</a:t>
            </a:r>
            <a:r>
              <a:rPr lang="ja-JP" altLang="en-US" dirty="0"/>
              <a:t>「</a:t>
            </a:r>
            <a:r>
              <a:rPr lang="en-US" altLang="ja-JP" dirty="0"/>
              <a:t>ITA</a:t>
            </a:r>
            <a:r>
              <a:rPr lang="ja-JP" altLang="en-US" dirty="0"/>
              <a:t>ドライバ」連携しアクションを実行する）</a:t>
            </a:r>
            <a:endParaRPr lang="en-US" altLang="ja-JP" dirty="0"/>
          </a:p>
          <a:p>
            <a:pPr lvl="1"/>
            <a:endParaRPr lang="ja-JP" altLang="en-US" dirty="0"/>
          </a:p>
          <a:p>
            <a:endParaRPr kumimoji="1" lang="ja-JP" altLang="en-US" dirty="0"/>
          </a:p>
        </p:txBody>
      </p:sp>
      <p:pic>
        <p:nvPicPr>
          <p:cNvPr id="4" name="図 3"/>
          <p:cNvPicPr>
            <a:picLocks noChangeAspect="1"/>
          </p:cNvPicPr>
          <p:nvPr/>
        </p:nvPicPr>
        <p:blipFill rotWithShape="1">
          <a:blip r:embed="rId2"/>
          <a:srcRect t="14556"/>
          <a:stretch/>
        </p:blipFill>
        <p:spPr>
          <a:xfrm>
            <a:off x="1777816" y="2780910"/>
            <a:ext cx="8636368" cy="3517867"/>
          </a:xfrm>
          <a:prstGeom prst="rect">
            <a:avLst/>
          </a:prstGeom>
        </p:spPr>
      </p:pic>
      <p:sp>
        <p:nvSpPr>
          <p:cNvPr id="5" name="角丸四角形 4"/>
          <p:cNvSpPr/>
          <p:nvPr/>
        </p:nvSpPr>
        <p:spPr bwMode="auto">
          <a:xfrm>
            <a:off x="4956540" y="4869200"/>
            <a:ext cx="5184720" cy="792110"/>
          </a:xfrm>
          <a:prstGeom prst="roundRect">
            <a:avLst>
              <a:gd name="adj" fmla="val 7383"/>
            </a:avLst>
          </a:prstGeom>
          <a:noFill/>
          <a:ln w="571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9482130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3.3</a:t>
            </a:r>
            <a:r>
              <a:rPr lang="ja-JP" altLang="en-US" dirty="0"/>
              <a:t>　ルール判定（</a:t>
            </a:r>
            <a:r>
              <a:rPr lang="en-US" altLang="ja-JP" dirty="0"/>
              <a:t>1/3</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a:t>
            </a:r>
            <a:r>
              <a:rPr lang="ja-JP" altLang="en-US" dirty="0" smtClean="0"/>
              <a:t>の</a:t>
            </a:r>
            <a:r>
              <a:rPr lang="ja-JP" altLang="en-US" dirty="0"/>
              <a:t>操作</a:t>
            </a:r>
            <a:r>
              <a:rPr lang="ja-JP" altLang="en-US" dirty="0" smtClean="0"/>
              <a:t>について</a:t>
            </a:r>
            <a:r>
              <a:rPr lang="ja-JP" altLang="en-US" dirty="0"/>
              <a:t>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3421291581"/>
              </p:ext>
            </p:extLst>
          </p:nvPr>
        </p:nvGraphicFramePr>
        <p:xfrm>
          <a:off x="580820" y="1520790"/>
          <a:ext cx="10483870" cy="4464000"/>
        </p:xfrm>
        <a:graphic>
          <a:graphicData uri="http://schemas.openxmlformats.org/drawingml/2006/table">
            <a:tbl>
              <a:tblPr firstRow="1" bandRow="1">
                <a:tableStyleId>{5C22544A-7EE6-4342-B048-85BDC9FD1C3A}</a:tableStyleId>
              </a:tblPr>
              <a:tblGrid>
                <a:gridCol w="5824960">
                  <a:extLst>
                    <a:ext uri="{9D8B030D-6E8A-4147-A177-3AD203B41FA5}">
                      <a16:colId xmlns:a16="http://schemas.microsoft.com/office/drawing/2014/main" val="772907950"/>
                    </a:ext>
                  </a:extLst>
                </a:gridCol>
                <a:gridCol w="3113859">
                  <a:extLst>
                    <a:ext uri="{9D8B030D-6E8A-4147-A177-3AD203B41FA5}">
                      <a16:colId xmlns:a16="http://schemas.microsoft.com/office/drawing/2014/main" val="2362345457"/>
                    </a:ext>
                  </a:extLst>
                </a:gridCol>
                <a:gridCol w="1545051">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運用フロー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068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58076725"/>
                  </a:ext>
                </a:extLst>
              </a:tr>
            </a:tbl>
          </a:graphicData>
        </a:graphic>
      </p:graphicFrame>
      <p:sp>
        <p:nvSpPr>
          <p:cNvPr id="5" name="正方形/長方形 4"/>
          <p:cNvSpPr/>
          <p:nvPr/>
        </p:nvSpPr>
        <p:spPr bwMode="auto">
          <a:xfrm>
            <a:off x="580820" y="1988799"/>
            <a:ext cx="10483870" cy="399460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8" name="正方形/長方形 7"/>
          <p:cNvSpPr/>
          <p:nvPr/>
        </p:nvSpPr>
        <p:spPr bwMode="auto">
          <a:xfrm>
            <a:off x="695120" y="2277146"/>
            <a:ext cx="878535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.1</a:t>
            </a:r>
            <a:r>
              <a:rPr kumimoji="1" lang="ja-JP" altLang="en-US" b="1" dirty="0" smtClean="0">
                <a:latin typeface="+mn-ea"/>
              </a:rPr>
              <a:t>　</a:t>
            </a:r>
            <a:r>
              <a:rPr lang="ja-JP" altLang="en-US" b="1" dirty="0" smtClean="0">
                <a:latin typeface="+mn-ea"/>
              </a:rPr>
              <a:t>ディシジョン</a:t>
            </a:r>
            <a:r>
              <a:rPr lang="ja-JP" altLang="en-US" b="1" dirty="0">
                <a:latin typeface="+mn-ea"/>
              </a:rPr>
              <a:t>テーブル</a:t>
            </a:r>
            <a:r>
              <a:rPr lang="ja-JP" altLang="en-US" b="1" dirty="0" smtClean="0">
                <a:latin typeface="+mn-ea"/>
              </a:rPr>
              <a:t>ファイルの</a:t>
            </a:r>
            <a:r>
              <a:rPr lang="ja-JP" altLang="en-US" b="1" dirty="0">
                <a:latin typeface="+mn-ea"/>
              </a:rPr>
              <a:t>作成</a:t>
            </a:r>
            <a:endParaRPr kumimoji="1" lang="ja-JP" altLang="en-US" b="1" dirty="0" smtClean="0">
              <a:latin typeface="+mn-ea"/>
            </a:endParaRPr>
          </a:p>
        </p:txBody>
      </p:sp>
      <p:sp>
        <p:nvSpPr>
          <p:cNvPr id="9" name="正方形/長方形 8"/>
          <p:cNvSpPr/>
          <p:nvPr/>
        </p:nvSpPr>
        <p:spPr bwMode="auto">
          <a:xfrm>
            <a:off x="695120" y="3412506"/>
            <a:ext cx="878535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.2</a:t>
            </a:r>
            <a:r>
              <a:rPr kumimoji="1" lang="ja-JP" altLang="en-US" b="1" dirty="0" smtClean="0">
                <a:latin typeface="+mn-ea"/>
              </a:rPr>
              <a:t>　ルール登録</a:t>
            </a:r>
          </a:p>
        </p:txBody>
      </p:sp>
      <p:sp>
        <p:nvSpPr>
          <p:cNvPr id="10" name="正方形/長方形 9"/>
          <p:cNvSpPr/>
          <p:nvPr/>
        </p:nvSpPr>
        <p:spPr bwMode="auto">
          <a:xfrm>
            <a:off x="6604260" y="3533609"/>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002060"/>
                </a:solidFill>
                <a:latin typeface="+mn-ea"/>
              </a:rPr>
              <a:t>ルール</a:t>
            </a:r>
          </a:p>
        </p:txBody>
      </p:sp>
      <p:sp>
        <p:nvSpPr>
          <p:cNvPr id="11" name="正方形/長方形 10"/>
          <p:cNvSpPr/>
          <p:nvPr/>
        </p:nvSpPr>
        <p:spPr bwMode="auto">
          <a:xfrm>
            <a:off x="6609490" y="2386950"/>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002060"/>
                </a:solidFill>
                <a:latin typeface="+mn-ea"/>
              </a:rPr>
              <a:t>ディシジョンテーブル</a:t>
            </a:r>
          </a:p>
        </p:txBody>
      </p:sp>
      <p:sp>
        <p:nvSpPr>
          <p:cNvPr id="12" name="二等辺三角形 11"/>
          <p:cNvSpPr/>
          <p:nvPr/>
        </p:nvSpPr>
        <p:spPr bwMode="auto">
          <a:xfrm rot="10800000">
            <a:off x="3359660" y="3137166"/>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正方形/長方形 12"/>
          <p:cNvSpPr/>
          <p:nvPr/>
        </p:nvSpPr>
        <p:spPr bwMode="auto">
          <a:xfrm>
            <a:off x="695120" y="4543220"/>
            <a:ext cx="8785350" cy="1152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solidFill>
                  <a:srgbClr val="FF0000"/>
                </a:solidFill>
                <a:latin typeface="+mn-ea"/>
              </a:rPr>
              <a:t>3</a:t>
            </a:r>
            <a:r>
              <a:rPr kumimoji="1" lang="en-US" altLang="ja-JP" b="1" dirty="0" smtClean="0">
                <a:solidFill>
                  <a:srgbClr val="FF0000"/>
                </a:solidFill>
                <a:latin typeface="+mn-ea"/>
              </a:rPr>
              <a:t>.3</a:t>
            </a:r>
            <a:r>
              <a:rPr kumimoji="1" lang="ja-JP" altLang="en-US" b="1" dirty="0" smtClean="0">
                <a:solidFill>
                  <a:srgbClr val="FF0000"/>
                </a:solidFill>
                <a:latin typeface="+mn-ea"/>
              </a:rPr>
              <a:t>　ルール判定</a:t>
            </a:r>
          </a:p>
        </p:txBody>
      </p:sp>
      <p:sp>
        <p:nvSpPr>
          <p:cNvPr id="14" name="正方形/長方形 13"/>
          <p:cNvSpPr/>
          <p:nvPr/>
        </p:nvSpPr>
        <p:spPr bwMode="auto">
          <a:xfrm>
            <a:off x="6609490" y="4653024"/>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FF0000"/>
                </a:solidFill>
                <a:latin typeface="+mn-ea"/>
              </a:rPr>
              <a:t>リクエスト履歴</a:t>
            </a:r>
            <a:endParaRPr kumimoji="1" lang="ja-JP" altLang="en-US" b="1" dirty="0" smtClean="0">
              <a:solidFill>
                <a:srgbClr val="FF0000"/>
              </a:solidFill>
              <a:latin typeface="+mn-ea"/>
            </a:endParaRPr>
          </a:p>
        </p:txBody>
      </p:sp>
      <p:sp>
        <p:nvSpPr>
          <p:cNvPr id="15" name="二等辺三角形 14"/>
          <p:cNvSpPr/>
          <p:nvPr/>
        </p:nvSpPr>
        <p:spPr bwMode="auto">
          <a:xfrm rot="10800000">
            <a:off x="3359660" y="426048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6" name="正方形/長方形 15"/>
          <p:cNvSpPr/>
          <p:nvPr/>
        </p:nvSpPr>
        <p:spPr bwMode="auto">
          <a:xfrm>
            <a:off x="6604260" y="5189648"/>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FF0000"/>
                </a:solidFill>
                <a:latin typeface="+mn-ea"/>
              </a:rPr>
              <a:t>アクション履歴</a:t>
            </a:r>
            <a:endParaRPr kumimoji="1" lang="ja-JP" altLang="en-US" b="1" dirty="0" smtClean="0">
              <a:solidFill>
                <a:srgbClr val="FF0000"/>
              </a:solidFill>
              <a:latin typeface="+mn-ea"/>
            </a:endParaRPr>
          </a:p>
        </p:txBody>
      </p:sp>
      <p:sp>
        <p:nvSpPr>
          <p:cNvPr id="17" name="正方形/長方形 16"/>
          <p:cNvSpPr/>
          <p:nvPr/>
        </p:nvSpPr>
        <p:spPr bwMode="auto">
          <a:xfrm>
            <a:off x="9556800" y="1531340"/>
            <a:ext cx="1507890" cy="4452060"/>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FF0000"/>
              </a:solidFill>
              <a:latin typeface="+mn-ea"/>
            </a:endParaRPr>
          </a:p>
          <a:p>
            <a:pPr algn="ctr"/>
            <a:endParaRPr lang="en-US" altLang="ja-JP" b="1" dirty="0" smtClean="0">
              <a:solidFill>
                <a:srgbClr val="FF0000"/>
              </a:solidFill>
              <a:latin typeface="+mn-ea"/>
            </a:endParaRPr>
          </a:p>
          <a:p>
            <a:pPr algn="ctr"/>
            <a:endParaRPr lang="en-US" altLang="ja-JP" b="1" dirty="0">
              <a:solidFill>
                <a:srgbClr val="FF0000"/>
              </a:solidFill>
              <a:latin typeface="+mn-ea"/>
            </a:endParaRPr>
          </a:p>
          <a:p>
            <a:pPr algn="ctr"/>
            <a:r>
              <a:rPr lang="ja-JP" altLang="en-US" b="1" dirty="0" smtClean="0">
                <a:solidFill>
                  <a:srgbClr val="FF0000"/>
                </a:solidFill>
                <a:latin typeface="+mn-ea"/>
              </a:rPr>
              <a:t>ルール</a:t>
            </a:r>
            <a:endParaRPr lang="ja-JP" altLang="en-US" b="1" dirty="0">
              <a:solidFill>
                <a:srgbClr val="FF0000"/>
              </a:solidFill>
              <a:latin typeface="+mn-ea"/>
            </a:endParaRPr>
          </a:p>
        </p:txBody>
      </p:sp>
      <p:sp>
        <p:nvSpPr>
          <p:cNvPr id="19" name="フリーフォーム 18"/>
          <p:cNvSpPr/>
          <p:nvPr/>
        </p:nvSpPr>
        <p:spPr bwMode="auto">
          <a:xfrm>
            <a:off x="551230" y="1988799"/>
            <a:ext cx="10513460" cy="4007161"/>
          </a:xfrm>
          <a:custGeom>
            <a:avLst/>
            <a:gdLst>
              <a:gd name="connsiteX0" fmla="*/ 9005570 w 10513460"/>
              <a:gd name="connsiteY0" fmla="*/ 0 h 4007161"/>
              <a:gd name="connsiteX1" fmla="*/ 10513460 w 10513460"/>
              <a:gd name="connsiteY1" fmla="*/ 0 h 4007161"/>
              <a:gd name="connsiteX2" fmla="*/ 10513460 w 10513460"/>
              <a:gd name="connsiteY2" fmla="*/ 2206911 h 4007161"/>
              <a:gd name="connsiteX3" fmla="*/ 10513460 w 10513460"/>
              <a:gd name="connsiteY3" fmla="*/ 4005151 h 4007161"/>
              <a:gd name="connsiteX4" fmla="*/ 10513460 w 10513460"/>
              <a:gd name="connsiteY4" fmla="*/ 4007161 h 4007161"/>
              <a:gd name="connsiteX5" fmla="*/ 0 w 10513460"/>
              <a:gd name="connsiteY5" fmla="*/ 4007161 h 4007161"/>
              <a:gd name="connsiteX6" fmla="*/ 0 w 10513460"/>
              <a:gd name="connsiteY6" fmla="*/ 2206911 h 4007161"/>
              <a:gd name="connsiteX7" fmla="*/ 9005570 w 10513460"/>
              <a:gd name="connsiteY7" fmla="*/ 2206911 h 40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3460" h="4007161">
                <a:moveTo>
                  <a:pt x="9005570" y="0"/>
                </a:moveTo>
                <a:lnTo>
                  <a:pt x="10513460" y="0"/>
                </a:lnTo>
                <a:lnTo>
                  <a:pt x="10513460" y="2206911"/>
                </a:lnTo>
                <a:lnTo>
                  <a:pt x="10513460" y="4005151"/>
                </a:lnTo>
                <a:lnTo>
                  <a:pt x="10513460" y="4007161"/>
                </a:lnTo>
                <a:lnTo>
                  <a:pt x="0" y="4007161"/>
                </a:lnTo>
                <a:lnTo>
                  <a:pt x="0" y="2206911"/>
                </a:lnTo>
                <a:lnTo>
                  <a:pt x="9005570" y="2206911"/>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7154343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3.3</a:t>
            </a:r>
            <a:r>
              <a:rPr lang="ja-JP" altLang="en-US" dirty="0"/>
              <a:t>　ルール判定（</a:t>
            </a:r>
            <a:r>
              <a:rPr lang="en-US" altLang="ja-JP" dirty="0"/>
              <a:t>2/3</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「リクエスト履歴」画面と「アクション履歴」画面</a:t>
            </a:r>
            <a:endParaRPr lang="en-US" altLang="ja-JP" dirty="0"/>
          </a:p>
          <a:p>
            <a:pPr marL="360000" lvl="2" indent="0">
              <a:buNone/>
            </a:pPr>
            <a:endParaRPr lang="en-US" altLang="ja-JP" dirty="0"/>
          </a:p>
          <a:p>
            <a:pPr lvl="1"/>
            <a:r>
              <a:rPr lang="ja-JP" altLang="en-US" dirty="0"/>
              <a:t>「ステージング」環境のルールに対しテストリクエストした場合</a:t>
            </a:r>
            <a:endParaRPr lang="en-US" altLang="ja-JP" dirty="0"/>
          </a:p>
          <a:p>
            <a:pPr lvl="2"/>
            <a:r>
              <a:rPr lang="ja-JP" altLang="en-US" dirty="0"/>
              <a:t>「リクエスト履歴」に履歴が追加される</a:t>
            </a:r>
            <a:endParaRPr lang="en-US" altLang="ja-JP" dirty="0"/>
          </a:p>
          <a:p>
            <a:pPr lvl="2"/>
            <a:endParaRPr lang="en-US" altLang="ja-JP" dirty="0"/>
          </a:p>
          <a:p>
            <a:pPr lvl="1"/>
            <a:r>
              <a:rPr lang="ja-JP" altLang="en-US" dirty="0"/>
              <a:t>「プロダクション適用」が済んでいるルールに対しリクエスト送信した場合</a:t>
            </a:r>
            <a:endParaRPr lang="en-US" altLang="ja-JP" dirty="0"/>
          </a:p>
          <a:p>
            <a:pPr lvl="2"/>
            <a:r>
              <a:rPr lang="ja-JP" altLang="en-US" dirty="0"/>
              <a:t>「リクエスト履歴」に履歴が追加される</a:t>
            </a:r>
            <a:endParaRPr lang="en-US" altLang="ja-JP" dirty="0"/>
          </a:p>
          <a:p>
            <a:pPr lvl="2"/>
            <a:r>
              <a:rPr lang="ja-JP" altLang="en-US" dirty="0"/>
              <a:t>リクエスト送信がルールにマッチングした場合は、「アクション履歴」にアクション実行について履歴が追加される</a:t>
            </a:r>
            <a:endParaRPr lang="en-US" altLang="ja-JP" dirty="0"/>
          </a:p>
          <a:p>
            <a:pPr lvl="2"/>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3519994902"/>
              </p:ext>
            </p:extLst>
          </p:nvPr>
        </p:nvGraphicFramePr>
        <p:xfrm>
          <a:off x="1429436" y="3645030"/>
          <a:ext cx="9333129" cy="2379018"/>
        </p:xfrm>
        <a:graphic>
          <a:graphicData uri="http://schemas.openxmlformats.org/drawingml/2006/table">
            <a:tbl>
              <a:tblPr firstRow="1" bandRow="1">
                <a:tableStyleId>{5C22544A-7EE6-4342-B048-85BDC9FD1C3A}</a:tableStyleId>
              </a:tblPr>
              <a:tblGrid>
                <a:gridCol w="1449129">
                  <a:extLst>
                    <a:ext uri="{9D8B030D-6E8A-4147-A177-3AD203B41FA5}">
                      <a16:colId xmlns:a16="http://schemas.microsoft.com/office/drawing/2014/main" val="4093734052"/>
                    </a:ext>
                  </a:extLst>
                </a:gridCol>
                <a:gridCol w="2628000">
                  <a:extLst>
                    <a:ext uri="{9D8B030D-6E8A-4147-A177-3AD203B41FA5}">
                      <a16:colId xmlns:a16="http://schemas.microsoft.com/office/drawing/2014/main" val="2037680222"/>
                    </a:ext>
                  </a:extLst>
                </a:gridCol>
                <a:gridCol w="2628000">
                  <a:extLst>
                    <a:ext uri="{9D8B030D-6E8A-4147-A177-3AD203B41FA5}">
                      <a16:colId xmlns:a16="http://schemas.microsoft.com/office/drawing/2014/main" val="857703102"/>
                    </a:ext>
                  </a:extLst>
                </a:gridCol>
                <a:gridCol w="2628000">
                  <a:extLst>
                    <a:ext uri="{9D8B030D-6E8A-4147-A177-3AD203B41FA5}">
                      <a16:colId xmlns:a16="http://schemas.microsoft.com/office/drawing/2014/main" val="2020581266"/>
                    </a:ext>
                  </a:extLst>
                </a:gridCol>
              </a:tblGrid>
              <a:tr h="360000">
                <a:tc>
                  <a:txBody>
                    <a:bodyPr/>
                    <a:lstStyle/>
                    <a:p>
                      <a:pPr algn="ctr"/>
                      <a:r>
                        <a:rPr kumimoji="1" lang="ja-JP" altLang="en-US" sz="1200" b="1" dirty="0" smtClean="0"/>
                        <a:t>ステータス</a:t>
                      </a:r>
                      <a:endParaRPr kumimoji="1" lang="ja-JP" altLang="en-US" sz="1200" b="1"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リクエスト</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ルールマッチング</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アクション</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75097892"/>
                  </a:ext>
                </a:extLst>
              </a:tr>
              <a:tr h="720000">
                <a:tc rowSpan="2">
                  <a:txBody>
                    <a:bodyPr/>
                    <a:lstStyle/>
                    <a:p>
                      <a:pPr algn="ctr"/>
                      <a:r>
                        <a:rPr kumimoji="1" lang="ja-JP" altLang="en-US" sz="1200" b="1" dirty="0" smtClean="0">
                          <a:solidFill>
                            <a:schemeClr val="bg1"/>
                          </a:solidFill>
                        </a:rPr>
                        <a:t>ステージング</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54598603"/>
                  </a:ext>
                </a:extLst>
              </a:tr>
              <a:tr h="289509">
                <a:tc vMerge="1">
                  <a:txBody>
                    <a:bodyPr/>
                    <a:lstStyle/>
                    <a:p>
                      <a:pPr algn="ct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pPr algn="r"/>
                      <a:r>
                        <a:rPr kumimoji="1" lang="ja-JP" altLang="en-US" sz="1200" b="1" dirty="0" smtClean="0">
                          <a:solidFill>
                            <a:srgbClr val="FF0000"/>
                          </a:solidFill>
                        </a:rPr>
                        <a:t>リクエスト履歴</a:t>
                      </a: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19562036"/>
                  </a:ext>
                </a:extLst>
              </a:tr>
              <a:tr h="720000">
                <a:tc rowSpan="2">
                  <a:txBody>
                    <a:bodyPr/>
                    <a:lstStyle/>
                    <a:p>
                      <a:pPr algn="ctr"/>
                      <a:r>
                        <a:rPr kumimoji="1" lang="ja-JP" altLang="en-US" sz="1200" b="1" dirty="0" smtClean="0">
                          <a:solidFill>
                            <a:schemeClr val="bg1"/>
                          </a:solidFill>
                        </a:rPr>
                        <a:t>プロダクション</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7085073"/>
                  </a:ext>
                </a:extLst>
              </a:tr>
              <a:tr h="289509">
                <a:tc vMerge="1">
                  <a:txBody>
                    <a:bodyPr/>
                    <a:lstStyle/>
                    <a:p>
                      <a:pPr algn="ct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r"/>
                      <a:r>
                        <a:rPr kumimoji="1" lang="ja-JP" altLang="en-US" sz="1200" b="1" dirty="0" smtClean="0">
                          <a:solidFill>
                            <a:srgbClr val="FF0000"/>
                          </a:solidFill>
                        </a:rPr>
                        <a:t>リクエスト履歴</a:t>
                      </a: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kumimoji="1" lang="ja-JP" altLang="en-US" sz="1200" b="1" dirty="0" smtClean="0">
                          <a:solidFill>
                            <a:srgbClr val="FF0000"/>
                          </a:solidFill>
                        </a:rPr>
                        <a:t>アクション履歴</a:t>
                      </a: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0973049"/>
                  </a:ext>
                </a:extLst>
              </a:tr>
            </a:tbl>
          </a:graphicData>
        </a:graphic>
      </p:graphicFrame>
      <p:sp>
        <p:nvSpPr>
          <p:cNvPr id="5" name="右矢印 4"/>
          <p:cNvSpPr/>
          <p:nvPr/>
        </p:nvSpPr>
        <p:spPr bwMode="auto">
          <a:xfrm>
            <a:off x="2927560" y="4188198"/>
            <a:ext cx="5218930" cy="484632"/>
          </a:xfrm>
          <a:prstGeom prst="rightArrow">
            <a:avLst/>
          </a:prstGeom>
          <a:solidFill>
            <a:srgbClr val="0A3368"/>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200" b="1" dirty="0" smtClean="0">
              <a:latin typeface="+mn-ea"/>
            </a:endParaRPr>
          </a:p>
        </p:txBody>
      </p:sp>
      <p:sp>
        <p:nvSpPr>
          <p:cNvPr id="8" name="右矢印 7"/>
          <p:cNvSpPr/>
          <p:nvPr/>
        </p:nvSpPr>
        <p:spPr bwMode="auto">
          <a:xfrm>
            <a:off x="2927560" y="5198574"/>
            <a:ext cx="7835005" cy="484632"/>
          </a:xfrm>
          <a:prstGeom prst="rightArrow">
            <a:avLst/>
          </a:prstGeom>
          <a:solidFill>
            <a:srgbClr val="00B05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 8"/>
          <p:cNvSpPr/>
          <p:nvPr/>
        </p:nvSpPr>
        <p:spPr bwMode="auto">
          <a:xfrm>
            <a:off x="3071879" y="4160514"/>
            <a:ext cx="2160000" cy="540000"/>
          </a:xfrm>
          <a:prstGeom prst="roundRect">
            <a:avLst/>
          </a:prstGeom>
          <a:solidFill>
            <a:schemeClr val="bg1"/>
          </a:solidFill>
          <a:ln w="12700">
            <a:solidFill>
              <a:srgbClr val="0A3368"/>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テストリクエスト</a:t>
            </a:r>
            <a:endParaRPr lang="en-US" altLang="ja-JP" sz="1200" b="1" dirty="0" smtClean="0">
              <a:latin typeface="+mn-ea"/>
            </a:endParaRPr>
          </a:p>
        </p:txBody>
      </p:sp>
      <p:sp>
        <p:nvSpPr>
          <p:cNvPr id="10" name="角丸四角形 9"/>
          <p:cNvSpPr/>
          <p:nvPr/>
        </p:nvSpPr>
        <p:spPr bwMode="auto">
          <a:xfrm>
            <a:off x="3071879" y="5170890"/>
            <a:ext cx="2160000" cy="540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リクエスト</a:t>
            </a:r>
            <a:endParaRPr lang="en-US" altLang="ja-JP" sz="1200" b="1" dirty="0" smtClean="0">
              <a:latin typeface="+mn-ea"/>
            </a:endParaRPr>
          </a:p>
        </p:txBody>
      </p:sp>
      <p:sp>
        <p:nvSpPr>
          <p:cNvPr id="11" name="角丸四角形 10"/>
          <p:cNvSpPr/>
          <p:nvPr/>
        </p:nvSpPr>
        <p:spPr bwMode="auto">
          <a:xfrm>
            <a:off x="5634227" y="4160514"/>
            <a:ext cx="2160000" cy="540000"/>
          </a:xfrm>
          <a:prstGeom prst="roundRect">
            <a:avLst/>
          </a:prstGeom>
          <a:solidFill>
            <a:schemeClr val="bg1"/>
          </a:solidFill>
          <a:ln w="12700">
            <a:solidFill>
              <a:srgbClr val="0A3368"/>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ルールマッチング</a:t>
            </a:r>
            <a:endParaRPr lang="en-US" altLang="ja-JP" sz="1200" b="1" dirty="0" smtClean="0">
              <a:latin typeface="+mn-ea"/>
            </a:endParaRPr>
          </a:p>
          <a:p>
            <a:pPr algn="ctr"/>
            <a:r>
              <a:rPr lang="ja-JP" altLang="en-US" sz="1200" b="1" dirty="0" smtClean="0">
                <a:latin typeface="+mn-ea"/>
              </a:rPr>
              <a:t>（結果のログが表示される）</a:t>
            </a:r>
            <a:endParaRPr lang="en-US" altLang="ja-JP" sz="1200" b="1" dirty="0" smtClean="0">
              <a:latin typeface="+mn-ea"/>
            </a:endParaRPr>
          </a:p>
        </p:txBody>
      </p:sp>
      <p:sp>
        <p:nvSpPr>
          <p:cNvPr id="12" name="角丸四角形 11"/>
          <p:cNvSpPr/>
          <p:nvPr/>
        </p:nvSpPr>
        <p:spPr bwMode="auto">
          <a:xfrm>
            <a:off x="5634227" y="5170890"/>
            <a:ext cx="2160000" cy="540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ルールマッチング</a:t>
            </a:r>
            <a:endParaRPr lang="en-US" altLang="ja-JP" sz="1200" b="1" dirty="0" smtClean="0">
              <a:latin typeface="+mn-ea"/>
            </a:endParaRPr>
          </a:p>
        </p:txBody>
      </p:sp>
      <p:sp>
        <p:nvSpPr>
          <p:cNvPr id="13" name="角丸四角形 12"/>
          <p:cNvSpPr/>
          <p:nvPr/>
        </p:nvSpPr>
        <p:spPr bwMode="auto">
          <a:xfrm>
            <a:off x="8184590" y="5170890"/>
            <a:ext cx="2160000" cy="540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アクション実行</a:t>
            </a:r>
            <a:endParaRPr lang="en-US" altLang="ja-JP" sz="1200" b="1" dirty="0" smtClean="0">
              <a:latin typeface="+mn-ea"/>
            </a:endParaRPr>
          </a:p>
        </p:txBody>
      </p:sp>
    </p:spTree>
    <p:extLst>
      <p:ext uri="{BB962C8B-B14F-4D97-AF65-F5344CB8AC3E}">
        <p14:creationId xmlns:p14="http://schemas.microsoft.com/office/powerpoint/2010/main" val="386331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1.1</a:t>
            </a:r>
            <a:r>
              <a:rPr lang="ja-JP" altLang="en-US" dirty="0"/>
              <a:t>　</a:t>
            </a:r>
            <a:r>
              <a:rPr lang="en-US" altLang="ja-JP" dirty="0" smtClean="0"/>
              <a:t>Base【</a:t>
            </a:r>
            <a:r>
              <a:rPr lang="ja-JP" altLang="en-US" dirty="0" smtClean="0"/>
              <a:t>座学</a:t>
            </a:r>
            <a:r>
              <a:rPr lang="en-US" altLang="ja-JP" dirty="0" smtClean="0"/>
              <a:t>】</a:t>
            </a:r>
            <a:r>
              <a:rPr lang="ja-JP" altLang="en-US" dirty="0" smtClean="0"/>
              <a:t>について</a:t>
            </a:r>
            <a:r>
              <a:rPr lang="en-US" altLang="ja-JP" dirty="0" smtClean="0"/>
              <a:t>(2/3)</a:t>
            </a:r>
            <a:endParaRPr kumimoji="1" lang="ja-JP" altLang="en-US" dirty="0"/>
          </a:p>
        </p:txBody>
      </p:sp>
      <p:sp>
        <p:nvSpPr>
          <p:cNvPr id="7" name="コンテンツ プレースホルダー 6"/>
          <p:cNvSpPr>
            <a:spLocks noGrp="1"/>
          </p:cNvSpPr>
          <p:nvPr>
            <p:ph sz="quarter" idx="10"/>
          </p:nvPr>
        </p:nvSpPr>
        <p:spPr/>
        <p:txBody>
          <a:bodyPr/>
          <a:lstStyle/>
          <a:p>
            <a:r>
              <a:rPr lang="en-US" altLang="ja-JP" dirty="0"/>
              <a:t>Base</a:t>
            </a:r>
            <a:r>
              <a:rPr lang="ja-JP" altLang="en-US" dirty="0"/>
              <a:t>では以下の範囲を</a:t>
            </a:r>
            <a:r>
              <a:rPr lang="ja-JP" altLang="en-US" dirty="0" smtClean="0"/>
              <a:t>想定</a:t>
            </a:r>
            <a:endParaRPr lang="en-US" altLang="ja-JP" dirty="0"/>
          </a:p>
          <a:p>
            <a:pPr lvl="1"/>
            <a:endParaRPr lang="en-US" altLang="ja-JP" dirty="0" smtClean="0"/>
          </a:p>
          <a:p>
            <a:pPr lvl="1"/>
            <a:r>
              <a:rPr lang="ja-JP" altLang="en-US" dirty="0" smtClean="0"/>
              <a:t>「</a:t>
            </a:r>
            <a:r>
              <a:rPr lang="en-US" altLang="ja-JP" dirty="0"/>
              <a:t>OASE</a:t>
            </a:r>
            <a:r>
              <a:rPr lang="ja-JP" altLang="en-US" dirty="0"/>
              <a:t>」と「</a:t>
            </a:r>
            <a:r>
              <a:rPr lang="en-US" altLang="ja-JP" dirty="0"/>
              <a:t>ITA</a:t>
            </a:r>
            <a:r>
              <a:rPr lang="ja-JP" altLang="en-US" dirty="0"/>
              <a:t>ドライバ」の連携</a:t>
            </a:r>
            <a:endParaRPr lang="en-US" altLang="ja-JP" dirty="0"/>
          </a:p>
          <a:p>
            <a:endParaRPr kumimoji="1" lang="ja-JP" altLang="en-US" dirty="0"/>
          </a:p>
        </p:txBody>
      </p:sp>
      <p:grpSp>
        <p:nvGrpSpPr>
          <p:cNvPr id="2" name="グループ化 1"/>
          <p:cNvGrpSpPr>
            <a:grpSpLocks noChangeAspect="1"/>
          </p:cNvGrpSpPr>
          <p:nvPr/>
        </p:nvGrpSpPr>
        <p:grpSpPr>
          <a:xfrm>
            <a:off x="1406812" y="1891390"/>
            <a:ext cx="8759848" cy="4176000"/>
            <a:chOff x="682251" y="2072164"/>
            <a:chExt cx="7778524" cy="3708183"/>
          </a:xfrm>
        </p:grpSpPr>
        <p:pic>
          <p:nvPicPr>
            <p:cNvPr id="4" name="図 3"/>
            <p:cNvPicPr>
              <a:picLocks noChangeAspect="1"/>
            </p:cNvPicPr>
            <p:nvPr/>
          </p:nvPicPr>
          <p:blipFill>
            <a:blip r:embed="rId2"/>
            <a:stretch>
              <a:fillRect/>
            </a:stretch>
          </p:blipFill>
          <p:spPr>
            <a:xfrm>
              <a:off x="682251" y="2072164"/>
              <a:ext cx="7778524" cy="3708183"/>
            </a:xfrm>
            <a:prstGeom prst="rect">
              <a:avLst/>
            </a:prstGeom>
          </p:spPr>
        </p:pic>
        <p:sp>
          <p:nvSpPr>
            <p:cNvPr id="5" name="角丸四角形 4"/>
            <p:cNvSpPr/>
            <p:nvPr/>
          </p:nvSpPr>
          <p:spPr bwMode="auto">
            <a:xfrm>
              <a:off x="3563860" y="4489095"/>
              <a:ext cx="4644000" cy="684000"/>
            </a:xfrm>
            <a:prstGeom prst="roundRect">
              <a:avLst>
                <a:gd name="adj" fmla="val 7383"/>
              </a:avLst>
            </a:prstGeom>
            <a:noFill/>
            <a:ln w="571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grpSp>
      <p:sp>
        <p:nvSpPr>
          <p:cNvPr id="8" name="タイトル 1"/>
          <p:cNvSpPr txBox="1">
            <a:spLocks/>
          </p:cNvSpPr>
          <p:nvPr/>
        </p:nvSpPr>
        <p:spPr bwMode="gray">
          <a:xfrm>
            <a:off x="2927560" y="6212476"/>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a:solidFill>
                  <a:schemeClr val="tx2">
                    <a:lumMod val="75000"/>
                    <a:lumOff val="25000"/>
                  </a:schemeClr>
                </a:solidFill>
                <a:latin typeface="+mn-lt"/>
              </a:rPr>
              <a:t>本書では「</a:t>
            </a:r>
            <a:r>
              <a:rPr lang="en-US" altLang="ja-JP" sz="1400" b="1" kern="0" dirty="0" err="1">
                <a:solidFill>
                  <a:schemeClr val="tx2">
                    <a:lumMod val="75000"/>
                    <a:lumOff val="25000"/>
                  </a:schemeClr>
                </a:solidFill>
                <a:latin typeface="+mn-lt"/>
              </a:rPr>
              <a:t>Exastro</a:t>
            </a:r>
            <a:r>
              <a:rPr lang="en-US" altLang="ja-JP" sz="1400" b="1" kern="0" dirty="0">
                <a:solidFill>
                  <a:schemeClr val="tx2">
                    <a:lumMod val="75000"/>
                    <a:lumOff val="25000"/>
                  </a:schemeClr>
                </a:solidFill>
                <a:latin typeface="+mn-lt"/>
              </a:rPr>
              <a:t> IT Automation</a:t>
            </a:r>
            <a:r>
              <a:rPr lang="ja-JP" altLang="en-US" sz="1400" b="1" kern="0" dirty="0">
                <a:solidFill>
                  <a:schemeClr val="tx2">
                    <a:lumMod val="75000"/>
                    <a:lumOff val="25000"/>
                  </a:schemeClr>
                </a:solidFill>
                <a:latin typeface="+mn-lt"/>
              </a:rPr>
              <a:t>」を「</a:t>
            </a:r>
            <a:r>
              <a:rPr lang="en-US" altLang="ja-JP" sz="1400" b="1" kern="0" dirty="0">
                <a:solidFill>
                  <a:schemeClr val="tx2">
                    <a:lumMod val="75000"/>
                    <a:lumOff val="25000"/>
                  </a:schemeClr>
                </a:solidFill>
                <a:latin typeface="+mn-lt"/>
              </a:rPr>
              <a:t>ITA</a:t>
            </a:r>
            <a:r>
              <a:rPr lang="ja-JP" altLang="en-US" sz="1400" b="1" kern="0" dirty="0">
                <a:solidFill>
                  <a:schemeClr val="tx2">
                    <a:lumMod val="75000"/>
                    <a:lumOff val="25000"/>
                  </a:schemeClr>
                </a:solidFill>
                <a:latin typeface="+mn-lt"/>
              </a:rPr>
              <a:t>」として記載します。</a:t>
            </a:r>
          </a:p>
        </p:txBody>
      </p:sp>
    </p:spTree>
    <p:extLst>
      <p:ext uri="{BB962C8B-B14F-4D97-AF65-F5344CB8AC3E}">
        <p14:creationId xmlns:p14="http://schemas.microsoft.com/office/powerpoint/2010/main" val="3946645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3.3</a:t>
            </a:r>
            <a:r>
              <a:rPr lang="ja-JP" altLang="en-US" dirty="0"/>
              <a:t>　ルール判定（</a:t>
            </a:r>
            <a:r>
              <a:rPr lang="en-US" altLang="ja-JP" dirty="0"/>
              <a:t>3/3</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「アクション履歴」画面</a:t>
            </a:r>
            <a:endParaRPr lang="en-US" altLang="ja-JP" dirty="0"/>
          </a:p>
          <a:p>
            <a:pPr marL="180000" lvl="1" indent="0">
              <a:buNone/>
            </a:pPr>
            <a:endParaRPr lang="en-US" altLang="ja-JP" dirty="0"/>
          </a:p>
          <a:p>
            <a:pPr lvl="1"/>
            <a:r>
              <a:rPr lang="ja-JP" altLang="en-US" dirty="0"/>
              <a:t>「状態」欄のアイコン</a:t>
            </a:r>
            <a:endParaRPr lang="en-US" altLang="ja-JP" dirty="0"/>
          </a:p>
          <a:p>
            <a:pPr lvl="2"/>
            <a:r>
              <a:rPr lang="ja-JP" altLang="en-US" dirty="0"/>
              <a:t>表示されるアイコンによって、アクションが実行されたのか、承認待ちなのか、エラーで停止しているのか等を確認可能</a:t>
            </a:r>
            <a:endParaRPr lang="en-US" altLang="ja-JP" dirty="0"/>
          </a:p>
          <a:p>
            <a:pPr lvl="2"/>
            <a:endParaRPr lang="en-US" altLang="ja-JP" dirty="0"/>
          </a:p>
          <a:p>
            <a:pPr lvl="1"/>
            <a:r>
              <a:rPr lang="ja-JP" altLang="en-US" dirty="0"/>
              <a:t>「操作」欄のボタン</a:t>
            </a:r>
            <a:endParaRPr lang="en-US" altLang="ja-JP" dirty="0"/>
          </a:p>
          <a:p>
            <a:pPr lvl="2"/>
            <a:r>
              <a:rPr lang="ja-JP" altLang="en-US" dirty="0"/>
              <a:t>「詳細表示」ボタンおよび「ダウンロード」ボタンからアクションの詳細を確認することが可能</a:t>
            </a:r>
            <a:endParaRPr lang="en-US" altLang="ja-JP" dirty="0"/>
          </a:p>
          <a:p>
            <a:pPr lvl="2"/>
            <a:r>
              <a:rPr lang="ja-JP" altLang="en-US" dirty="0"/>
              <a:t>「承認」ボタンでは保留中アクションの再開および停止を選択し実行が可能</a:t>
            </a:r>
            <a:endParaRPr lang="en-US" altLang="ja-JP" dirty="0"/>
          </a:p>
          <a:p>
            <a:pPr lvl="2"/>
            <a:endParaRPr lang="en-US" altLang="ja-JP" dirty="0"/>
          </a:p>
          <a:p>
            <a:pPr lvl="2">
              <a:buFont typeface="メイリオ" panose="020B0604030504040204" pitchFamily="50" charset="-128"/>
              <a:buChar char="※"/>
            </a:pPr>
            <a:r>
              <a:rPr lang="ja-JP" altLang="en-US" dirty="0"/>
              <a:t>ディシジョンテーブルファイルの「アクション実行前パラメータ情報」を記述している場合、アクション実行を保留することが可能</a:t>
            </a:r>
            <a:endParaRPr lang="en-US" altLang="ja-JP" dirty="0"/>
          </a:p>
          <a:p>
            <a:pPr lvl="2">
              <a:buFont typeface="メイリオ" panose="020B0604030504040204" pitchFamily="50" charset="-128"/>
              <a:buChar char="※"/>
            </a:pPr>
            <a:endParaRPr lang="en-US" altLang="ja-JP" dirty="0"/>
          </a:p>
          <a:p>
            <a:pPr lvl="1"/>
            <a:endParaRPr lang="en-US" altLang="ja-JP" dirty="0"/>
          </a:p>
          <a:p>
            <a:pPr lvl="1"/>
            <a:endParaRPr lang="en-US" altLang="ja-JP" dirty="0"/>
          </a:p>
          <a:p>
            <a:pPr lvl="1"/>
            <a:endParaRPr lang="en-US" altLang="ja-JP" dirty="0" smtClean="0"/>
          </a:p>
          <a:p>
            <a:pPr lvl="1"/>
            <a:endParaRPr lang="en-US" altLang="ja-JP" dirty="0"/>
          </a:p>
          <a:p>
            <a:pPr lvl="1"/>
            <a:endParaRPr lang="en-US" altLang="ja-JP" dirty="0"/>
          </a:p>
          <a:p>
            <a:pPr lvl="1"/>
            <a:endParaRPr lang="en-US" altLang="ja-JP" dirty="0"/>
          </a:p>
          <a:p>
            <a:pPr marL="180000" lvl="1" indent="0">
              <a:buNone/>
            </a:pPr>
            <a:r>
              <a:rPr lang="ja-JP" altLang="en-US" dirty="0"/>
              <a:t>（詳細はマニュアル </a:t>
            </a:r>
            <a:r>
              <a:rPr lang="en-US" altLang="ja-JP" dirty="0"/>
              <a:t>&lt;</a:t>
            </a:r>
            <a:r>
              <a:rPr lang="ja-JP" altLang="en-US" b="1" dirty="0">
                <a:hlinkClick r:id="rId2"/>
              </a:rPr>
              <a:t>利用手順マニュアル </a:t>
            </a:r>
            <a:r>
              <a:rPr lang="en-US" altLang="ja-JP" b="1" dirty="0">
                <a:hlinkClick r:id="rId2"/>
              </a:rPr>
              <a:t>-</a:t>
            </a:r>
            <a:r>
              <a:rPr lang="ja-JP" altLang="en-US" b="1" dirty="0">
                <a:hlinkClick r:id="rId2"/>
              </a:rPr>
              <a:t>アクション履歴編</a:t>
            </a:r>
            <a:r>
              <a:rPr lang="en-US" altLang="ja-JP" b="1" dirty="0">
                <a:hlinkClick r:id="rId2"/>
              </a:rPr>
              <a:t>-</a:t>
            </a:r>
            <a:r>
              <a:rPr lang="en-US" altLang="ja-JP" dirty="0"/>
              <a:t>&gt;</a:t>
            </a:r>
            <a:r>
              <a:rPr lang="ja-JP" altLang="en-US" dirty="0"/>
              <a:t> を参照）</a:t>
            </a:r>
          </a:p>
          <a:p>
            <a:endParaRPr kumimoji="1" lang="ja-JP" altLang="en-US" dirty="0"/>
          </a:p>
        </p:txBody>
      </p:sp>
      <p:pic>
        <p:nvPicPr>
          <p:cNvPr id="4" name="図 3"/>
          <p:cNvPicPr>
            <a:picLocks noChangeAspect="1"/>
          </p:cNvPicPr>
          <p:nvPr/>
        </p:nvPicPr>
        <p:blipFill rotWithShape="1">
          <a:blip r:embed="rId3"/>
          <a:srcRect l="20939" r="2727"/>
          <a:stretch/>
        </p:blipFill>
        <p:spPr>
          <a:xfrm>
            <a:off x="1255330" y="4021970"/>
            <a:ext cx="9681340" cy="1584220"/>
          </a:xfrm>
          <a:prstGeom prst="rect">
            <a:avLst/>
          </a:prstGeom>
        </p:spPr>
      </p:pic>
      <p:sp>
        <p:nvSpPr>
          <p:cNvPr id="5" name="角丸四角形 4"/>
          <p:cNvSpPr/>
          <p:nvPr/>
        </p:nvSpPr>
        <p:spPr bwMode="auto">
          <a:xfrm>
            <a:off x="6324730" y="4437140"/>
            <a:ext cx="3492000" cy="756000"/>
          </a:xfrm>
          <a:prstGeom prst="roundRect">
            <a:avLst>
              <a:gd name="adj" fmla="val 7383"/>
            </a:avLst>
          </a:prstGeom>
          <a:noFill/>
          <a:ln w="571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20528005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1.1</a:t>
            </a:r>
            <a:r>
              <a:rPr lang="ja-JP" altLang="en-US" dirty="0"/>
              <a:t>　</a:t>
            </a:r>
            <a:r>
              <a:rPr lang="en-US" altLang="ja-JP" dirty="0" smtClean="0"/>
              <a:t>Base</a:t>
            </a:r>
            <a:r>
              <a:rPr lang="en-US" altLang="ja-JP" dirty="0"/>
              <a:t>【</a:t>
            </a:r>
            <a:r>
              <a:rPr lang="ja-JP" altLang="en-US" dirty="0"/>
              <a:t>座学</a:t>
            </a:r>
            <a:r>
              <a:rPr lang="en-US" altLang="ja-JP" dirty="0"/>
              <a:t>】</a:t>
            </a:r>
            <a:r>
              <a:rPr lang="ja-JP" altLang="en-US" dirty="0"/>
              <a:t>について</a:t>
            </a:r>
            <a:r>
              <a:rPr lang="en-US" altLang="ja-JP" dirty="0" smtClean="0"/>
              <a:t>(2/3)</a:t>
            </a:r>
            <a:endParaRPr kumimoji="1" lang="ja-JP" altLang="en-US" dirty="0"/>
          </a:p>
        </p:txBody>
      </p:sp>
      <p:sp>
        <p:nvSpPr>
          <p:cNvPr id="7" name="コンテンツ プレースホルダー 6"/>
          <p:cNvSpPr>
            <a:spLocks noGrp="1"/>
          </p:cNvSpPr>
          <p:nvPr>
            <p:ph sz="quarter" idx="10"/>
          </p:nvPr>
        </p:nvSpPr>
        <p:spPr/>
        <p:txBody>
          <a:bodyPr/>
          <a:lstStyle/>
          <a:p>
            <a:r>
              <a:rPr lang="en-US" altLang="ja-JP" dirty="0"/>
              <a:t>Base</a:t>
            </a:r>
            <a:r>
              <a:rPr lang="ja-JP" altLang="en-US" dirty="0"/>
              <a:t>では</a:t>
            </a:r>
            <a:r>
              <a:rPr lang="en-US" altLang="ja-JP" dirty="0"/>
              <a:t>OASE</a:t>
            </a:r>
            <a:r>
              <a:rPr lang="ja-JP" altLang="en-US" dirty="0"/>
              <a:t>の以下機能（画面）を用いる</a:t>
            </a:r>
            <a:endParaRPr lang="en-US" altLang="ja-JP" dirty="0"/>
          </a:p>
          <a:p>
            <a:endParaRPr lang="en-US" altLang="ja-JP" dirty="0"/>
          </a:p>
          <a:p>
            <a:pPr lvl="1"/>
            <a:r>
              <a:rPr lang="en-US" altLang="ja-JP" dirty="0"/>
              <a:t>Dashboard</a:t>
            </a:r>
            <a:r>
              <a:rPr lang="ja-JP" altLang="en-US" dirty="0"/>
              <a:t>画面</a:t>
            </a:r>
          </a:p>
          <a:p>
            <a:pPr lvl="1"/>
            <a:endParaRPr lang="en-US" altLang="ja-JP" dirty="0"/>
          </a:p>
          <a:p>
            <a:pPr lvl="1"/>
            <a:endParaRPr lang="en-US" altLang="ja-JP" dirty="0"/>
          </a:p>
          <a:p>
            <a:endParaRPr kumimoji="1" lang="ja-JP" altLang="en-US" dirty="0"/>
          </a:p>
        </p:txBody>
      </p:sp>
      <p:pic>
        <p:nvPicPr>
          <p:cNvPr id="3" name="図 2"/>
          <p:cNvPicPr>
            <a:picLocks noChangeAspect="1"/>
          </p:cNvPicPr>
          <p:nvPr/>
        </p:nvPicPr>
        <p:blipFill>
          <a:blip r:embed="rId2"/>
          <a:stretch>
            <a:fillRect/>
          </a:stretch>
        </p:blipFill>
        <p:spPr>
          <a:xfrm>
            <a:off x="1526392" y="1994708"/>
            <a:ext cx="6105171" cy="4356000"/>
          </a:xfrm>
          <a:prstGeom prst="rect">
            <a:avLst/>
          </a:prstGeom>
        </p:spPr>
      </p:pic>
      <p:sp>
        <p:nvSpPr>
          <p:cNvPr id="19" name="正方形/長方形 18"/>
          <p:cNvSpPr/>
          <p:nvPr/>
        </p:nvSpPr>
        <p:spPr bwMode="auto">
          <a:xfrm>
            <a:off x="1689711" y="4033567"/>
            <a:ext cx="5832000" cy="612000"/>
          </a:xfrm>
          <a:prstGeom prst="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0" name="角丸四角形 19"/>
          <p:cNvSpPr/>
          <p:nvPr/>
        </p:nvSpPr>
        <p:spPr bwMode="auto">
          <a:xfrm>
            <a:off x="7824590" y="1994708"/>
            <a:ext cx="2520000" cy="2276134"/>
          </a:xfrm>
          <a:prstGeom prst="roundRect">
            <a:avLst>
              <a:gd name="adj" fmla="val 5943"/>
            </a:avLst>
          </a:prstGeom>
          <a:solidFill>
            <a:schemeClr val="bg1"/>
          </a:solidFill>
          <a:ln w="38100">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ja-JP" altLang="en-US" sz="1200" b="1" dirty="0" smtClean="0">
                <a:latin typeface="+mn-ea"/>
              </a:rPr>
              <a:t>カテゴリ：ルール</a:t>
            </a:r>
          </a:p>
        </p:txBody>
      </p:sp>
      <p:sp>
        <p:nvSpPr>
          <p:cNvPr id="21" name="角丸四角形 20"/>
          <p:cNvSpPr/>
          <p:nvPr/>
        </p:nvSpPr>
        <p:spPr bwMode="auto">
          <a:xfrm>
            <a:off x="7824590" y="4584167"/>
            <a:ext cx="2520000" cy="1766541"/>
          </a:xfrm>
          <a:prstGeom prst="roundRect">
            <a:avLst>
              <a:gd name="adj" fmla="val 5943"/>
            </a:avLst>
          </a:prstGeom>
          <a:solidFill>
            <a:schemeClr val="bg1"/>
          </a:solidFill>
          <a:ln w="38100">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200" b="1" dirty="0" smtClean="0">
                <a:latin typeface="+mn-ea"/>
              </a:rPr>
              <a:t>カテゴリ：システム</a:t>
            </a:r>
            <a:endParaRPr kumimoji="1" lang="ja-JP" altLang="en-US" sz="1200" b="1" dirty="0" smtClean="0">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2909214165"/>
              </p:ext>
            </p:extLst>
          </p:nvPr>
        </p:nvGraphicFramePr>
        <p:xfrm>
          <a:off x="8037987" y="2359572"/>
          <a:ext cx="2021205" cy="1737360"/>
        </p:xfrm>
        <a:graphic>
          <a:graphicData uri="http://schemas.openxmlformats.org/drawingml/2006/table">
            <a:tbl>
              <a:tblPr firstRow="1" bandRow="1">
                <a:tableStyleId>{5C22544A-7EE6-4342-B048-85BDC9FD1C3A}</a:tableStyleId>
              </a:tblPr>
              <a:tblGrid>
                <a:gridCol w="2021205">
                  <a:extLst>
                    <a:ext uri="{9D8B030D-6E8A-4147-A177-3AD203B41FA5}">
                      <a16:colId xmlns:a16="http://schemas.microsoft.com/office/drawing/2014/main" val="627619205"/>
                    </a:ext>
                  </a:extLst>
                </a:gridCol>
              </a:tblGrid>
              <a:tr h="269664">
                <a:tc>
                  <a:txBody>
                    <a:bodyPr/>
                    <a:lstStyle/>
                    <a:p>
                      <a:pPr algn="ctr"/>
                      <a:r>
                        <a:rPr kumimoji="1" lang="ja-JP" altLang="en-US" sz="1300" dirty="0" smtClean="0">
                          <a:latin typeface="+mn-lt"/>
                        </a:rPr>
                        <a:t>画面名称</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A3368"/>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A3368"/>
                    </a:solidFill>
                  </a:tcPr>
                </a:tc>
                <a:extLst>
                  <a:ext uri="{0D108BD9-81ED-4DB2-BD59-A6C34878D82A}">
                    <a16:rowId xmlns:a16="http://schemas.microsoft.com/office/drawing/2014/main" val="3321201334"/>
                  </a:ext>
                </a:extLst>
              </a:tr>
              <a:tr h="214373">
                <a:tc>
                  <a:txBody>
                    <a:bodyPr/>
                    <a:lstStyle/>
                    <a:p>
                      <a:r>
                        <a:rPr kumimoji="1" lang="ja-JP" altLang="en-US" sz="1300" dirty="0" smtClean="0">
                          <a:latin typeface="+mn-lt"/>
                        </a:rPr>
                        <a:t>ディシジョンテーブル</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1718803"/>
                  </a:ext>
                </a:extLst>
              </a:tr>
              <a:tr h="2143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smtClean="0">
                          <a:latin typeface="+mn-lt"/>
                        </a:rPr>
                        <a:t>トークン払い出し</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941294"/>
                  </a:ext>
                </a:extLst>
              </a:tr>
              <a:tr h="214373">
                <a:tc>
                  <a:txBody>
                    <a:bodyPr/>
                    <a:lstStyle/>
                    <a:p>
                      <a:r>
                        <a:rPr kumimoji="1" lang="ja-JP" altLang="en-US" sz="1300" dirty="0" smtClean="0">
                          <a:latin typeface="+mn-lt"/>
                        </a:rPr>
                        <a:t>ルール</a:t>
                      </a:r>
                      <a:endParaRPr kumimoji="1" lang="en-US" altLang="ja-JP" sz="1300" dirty="0" smtClean="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0670992"/>
                  </a:ext>
                </a:extLst>
              </a:tr>
              <a:tr h="214373">
                <a:tc>
                  <a:txBody>
                    <a:bodyPr/>
                    <a:lstStyle/>
                    <a:p>
                      <a:r>
                        <a:rPr kumimoji="1" lang="ja-JP" altLang="en-US" sz="1300" dirty="0" smtClean="0">
                          <a:latin typeface="+mn-lt"/>
                        </a:rPr>
                        <a:t>リクエスト履歴</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338134"/>
                  </a:ext>
                </a:extLst>
              </a:tr>
              <a:tr h="214373">
                <a:tc>
                  <a:txBody>
                    <a:bodyPr/>
                    <a:lstStyle/>
                    <a:p>
                      <a:r>
                        <a:rPr kumimoji="1" lang="ja-JP" altLang="en-US" sz="1300" dirty="0" smtClean="0">
                          <a:latin typeface="+mn-lt"/>
                        </a:rPr>
                        <a:t>アクション履歴</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A33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7879147"/>
                  </a:ext>
                </a:extLst>
              </a:tr>
            </a:tbl>
          </a:graphicData>
        </a:graphic>
      </p:graphicFrame>
      <p:graphicFrame>
        <p:nvGraphicFramePr>
          <p:cNvPr id="23" name="表 22"/>
          <p:cNvGraphicFramePr>
            <a:graphicFrameLocks noGrp="1"/>
          </p:cNvGraphicFramePr>
          <p:nvPr>
            <p:extLst>
              <p:ext uri="{D42A27DB-BD31-4B8C-83A1-F6EECF244321}">
                <p14:modId xmlns:p14="http://schemas.microsoft.com/office/powerpoint/2010/main" val="756373715"/>
              </p:ext>
            </p:extLst>
          </p:nvPr>
        </p:nvGraphicFramePr>
        <p:xfrm>
          <a:off x="8037987" y="4979925"/>
          <a:ext cx="2021205" cy="1158240"/>
        </p:xfrm>
        <a:graphic>
          <a:graphicData uri="http://schemas.openxmlformats.org/drawingml/2006/table">
            <a:tbl>
              <a:tblPr firstRow="1" bandRow="1">
                <a:tableStyleId>{5C22544A-7EE6-4342-B048-85BDC9FD1C3A}</a:tableStyleId>
              </a:tblPr>
              <a:tblGrid>
                <a:gridCol w="2021205">
                  <a:extLst>
                    <a:ext uri="{9D8B030D-6E8A-4147-A177-3AD203B41FA5}">
                      <a16:colId xmlns:a16="http://schemas.microsoft.com/office/drawing/2014/main" val="627619205"/>
                    </a:ext>
                  </a:extLst>
                </a:gridCol>
              </a:tblGrid>
              <a:tr h="269664">
                <a:tc>
                  <a:txBody>
                    <a:bodyPr/>
                    <a:lstStyle/>
                    <a:p>
                      <a:pPr algn="ctr"/>
                      <a:r>
                        <a:rPr kumimoji="1" lang="ja-JP" altLang="en-US" sz="1300" dirty="0" smtClean="0">
                          <a:latin typeface="+mn-lt"/>
                        </a:rPr>
                        <a:t>画面名称</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A3368"/>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A3368"/>
                    </a:solidFill>
                  </a:tcPr>
                </a:tc>
                <a:extLst>
                  <a:ext uri="{0D108BD9-81ED-4DB2-BD59-A6C34878D82A}">
                    <a16:rowId xmlns:a16="http://schemas.microsoft.com/office/drawing/2014/main" val="3321201334"/>
                  </a:ext>
                </a:extLst>
              </a:tr>
              <a:tr h="214373">
                <a:tc>
                  <a:txBody>
                    <a:bodyPr/>
                    <a:lstStyle/>
                    <a:p>
                      <a:r>
                        <a:rPr kumimoji="1" lang="ja-JP" altLang="en-US" sz="1300" dirty="0" smtClean="0">
                          <a:latin typeface="+mn-lt"/>
                        </a:rPr>
                        <a:t>グループ</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586547"/>
                  </a:ext>
                </a:extLst>
              </a:tr>
              <a:tr h="214373">
                <a:tc>
                  <a:txBody>
                    <a:bodyPr/>
                    <a:lstStyle/>
                    <a:p>
                      <a:r>
                        <a:rPr kumimoji="1" lang="ja-JP" altLang="en-US" sz="1300" dirty="0" smtClean="0">
                          <a:latin typeface="+mn-lt"/>
                        </a:rPr>
                        <a:t>ユーザ</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0376512"/>
                  </a:ext>
                </a:extLst>
              </a:tr>
              <a:tr h="214373">
                <a:tc>
                  <a:txBody>
                    <a:bodyPr/>
                    <a:lstStyle/>
                    <a:p>
                      <a:r>
                        <a:rPr kumimoji="1" lang="ja-JP" altLang="en-US" sz="1300" dirty="0" smtClean="0">
                          <a:latin typeface="+mn-lt"/>
                        </a:rPr>
                        <a:t>アクション設定</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1718803"/>
                  </a:ext>
                </a:extLst>
              </a:tr>
            </a:tbl>
          </a:graphicData>
        </a:graphic>
      </p:graphicFrame>
      <p:cxnSp>
        <p:nvCxnSpPr>
          <p:cNvPr id="24" name="直線コネクタ 23"/>
          <p:cNvCxnSpPr>
            <a:stCxn id="19" idx="3"/>
            <a:endCxn id="20" idx="1"/>
          </p:cNvCxnSpPr>
          <p:nvPr/>
        </p:nvCxnSpPr>
        <p:spPr bwMode="auto">
          <a:xfrm flipV="1">
            <a:off x="7521711" y="3132775"/>
            <a:ext cx="302879" cy="1206792"/>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5" name="直線コネクタ 24"/>
          <p:cNvCxnSpPr>
            <a:stCxn id="26" idx="3"/>
            <a:endCxn id="21" idx="1"/>
          </p:cNvCxnSpPr>
          <p:nvPr/>
        </p:nvCxnSpPr>
        <p:spPr bwMode="auto">
          <a:xfrm>
            <a:off x="7519133" y="5040947"/>
            <a:ext cx="305457" cy="42649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6" name="正方形/長方形 25"/>
          <p:cNvSpPr/>
          <p:nvPr/>
        </p:nvSpPr>
        <p:spPr bwMode="auto">
          <a:xfrm>
            <a:off x="1687133" y="4734947"/>
            <a:ext cx="5832000" cy="612000"/>
          </a:xfrm>
          <a:prstGeom prst="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7" name="正方形/長方形 26"/>
          <p:cNvSpPr/>
          <p:nvPr/>
        </p:nvSpPr>
        <p:spPr bwMode="auto">
          <a:xfrm>
            <a:off x="4187039" y="4962000"/>
            <a:ext cx="540000" cy="180000"/>
          </a:xfrm>
          <a:prstGeom prst="rect">
            <a:avLst/>
          </a:prstGeom>
          <a:solidFill>
            <a:schemeClr val="tx1">
              <a:lumMod val="50000"/>
              <a:lumOff val="50000"/>
              <a:alpha val="60000"/>
            </a:schemeClr>
          </a:solidFill>
          <a:ln w="381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正方形/長方形 27"/>
          <p:cNvSpPr/>
          <p:nvPr/>
        </p:nvSpPr>
        <p:spPr bwMode="auto">
          <a:xfrm>
            <a:off x="2312258" y="4962000"/>
            <a:ext cx="540000" cy="180000"/>
          </a:xfrm>
          <a:prstGeom prst="rect">
            <a:avLst/>
          </a:prstGeom>
          <a:solidFill>
            <a:schemeClr val="tx1">
              <a:lumMod val="50000"/>
              <a:lumOff val="50000"/>
              <a:alpha val="60000"/>
            </a:schemeClr>
          </a:solidFill>
          <a:ln w="381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30" name="正方形/長方形 29"/>
          <p:cNvSpPr/>
          <p:nvPr/>
        </p:nvSpPr>
        <p:spPr bwMode="auto">
          <a:xfrm>
            <a:off x="2878900" y="4962000"/>
            <a:ext cx="432000" cy="180000"/>
          </a:xfrm>
          <a:prstGeom prst="rect">
            <a:avLst/>
          </a:prstGeom>
          <a:solidFill>
            <a:schemeClr val="tx1">
              <a:lumMod val="50000"/>
              <a:lumOff val="50000"/>
              <a:alpha val="60000"/>
            </a:schemeClr>
          </a:solidFill>
          <a:ln w="381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971973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1.2</a:t>
            </a:r>
            <a:r>
              <a:rPr lang="ja-JP" altLang="en-US" dirty="0"/>
              <a:t>　</a:t>
            </a:r>
            <a:r>
              <a:rPr lang="en-US" altLang="ja-JP" dirty="0" smtClean="0"/>
              <a:t>OASE</a:t>
            </a:r>
            <a:r>
              <a:rPr lang="ja-JP" altLang="en-US" dirty="0"/>
              <a:t>事前</a:t>
            </a:r>
            <a:r>
              <a:rPr lang="ja-JP" altLang="en-US" dirty="0" smtClean="0"/>
              <a:t>設定</a:t>
            </a:r>
            <a:r>
              <a:rPr lang="ja-JP" altLang="en-US" dirty="0"/>
              <a:t>フロー</a:t>
            </a:r>
            <a:endParaRPr kumimoji="1" lang="ja-JP" altLang="en-US" dirty="0"/>
          </a:p>
        </p:txBody>
      </p:sp>
      <p:sp>
        <p:nvSpPr>
          <p:cNvPr id="7" name="コンテンツ プレースホルダー 6"/>
          <p:cNvSpPr>
            <a:spLocks noGrp="1"/>
          </p:cNvSpPr>
          <p:nvPr>
            <p:ph sz="quarter" idx="10"/>
          </p:nvPr>
        </p:nvSpPr>
        <p:spPr/>
        <p:txBody>
          <a:bodyPr/>
          <a:lstStyle/>
          <a:p>
            <a:r>
              <a:rPr kumimoji="1" lang="ja-JP" altLang="en-US" dirty="0" smtClean="0"/>
              <a:t>初回利用</a:t>
            </a:r>
            <a:r>
              <a:rPr lang="ja-JP" altLang="en-US" dirty="0" smtClean="0"/>
              <a:t>時の設定など</a:t>
            </a:r>
            <a:r>
              <a:rPr lang="ja-JP" altLang="en-US" dirty="0"/>
              <a:t>基本的に頻度が</a:t>
            </a:r>
            <a:r>
              <a:rPr kumimoji="1" lang="ja-JP" altLang="en-US" dirty="0" smtClean="0"/>
              <a:t>少ない作業</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3103656193"/>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事前設定フロー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ディシジョンテーブル</a:t>
            </a:r>
            <a:endParaRPr kumimoji="1" lang="ja-JP" altLang="en-US" b="1" dirty="0" smtClean="0">
              <a:solidFill>
                <a:srgbClr val="00206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smtClean="0">
                <a:solidFill>
                  <a:sysClr val="windowText" lastClr="000000"/>
                </a:solidFill>
                <a:latin typeface="+mn-ea"/>
              </a:rPr>
              <a:t>設定 </a:t>
            </a:r>
            <a:r>
              <a:rPr kumimoji="1" lang="en-US" altLang="ja-JP" b="1" smtClean="0">
                <a:solidFill>
                  <a:sysClr val="windowText" lastClr="000000"/>
                </a:solidFill>
                <a:latin typeface="+mn-ea"/>
              </a:rPr>
              <a:t>[</a:t>
            </a:r>
            <a:r>
              <a:rPr lang="ja-JP" altLang="en-US" b="1" smtClean="0">
                <a:solidFill>
                  <a:sysClr val="windowText" lastClr="000000"/>
                </a:solidFill>
                <a:latin typeface="+mn-ea"/>
              </a:rPr>
              <a:t>登録情報</a:t>
            </a:r>
            <a:r>
              <a:rPr kumimoji="1" lang="en-US" altLang="ja-JP" b="1"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ディシジョン</a:t>
            </a:r>
            <a:r>
              <a:rPr lang="ja-JP" altLang="en-US" b="1" dirty="0">
                <a:solidFill>
                  <a:srgbClr val="002060"/>
                </a:solidFill>
                <a:latin typeface="+mn-ea"/>
              </a:rPr>
              <a:t>テーブル</a:t>
            </a:r>
            <a:endParaRPr kumimoji="1" lang="ja-JP" altLang="en-US" b="1" dirty="0" smtClean="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9601930" y="1281400"/>
            <a:ext cx="149731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002060"/>
                </a:solidFill>
                <a:latin typeface="+mn-ea"/>
              </a:rPr>
              <a:t>システム</a:t>
            </a: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002060"/>
                </a:solidFill>
                <a:latin typeface="+mn-ea"/>
              </a:rPr>
              <a:t>ルール</a:t>
            </a:r>
          </a:p>
        </p:txBody>
      </p:sp>
    </p:spTree>
    <p:extLst>
      <p:ext uri="{BB962C8B-B14F-4D97-AF65-F5344CB8AC3E}">
        <p14:creationId xmlns:p14="http://schemas.microsoft.com/office/powerpoint/2010/main" val="4128324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1.3</a:t>
            </a:r>
            <a:r>
              <a:rPr lang="ja-JP" altLang="en-US" dirty="0"/>
              <a:t>　</a:t>
            </a:r>
            <a:r>
              <a:rPr lang="en-US" altLang="ja-JP" dirty="0" smtClean="0"/>
              <a:t>OASE</a:t>
            </a:r>
            <a:r>
              <a:rPr lang="ja-JP" altLang="en-US" dirty="0" smtClean="0"/>
              <a:t>運用フロー</a:t>
            </a:r>
            <a:endParaRPr kumimoji="1" lang="ja-JP" altLang="en-US" dirty="0"/>
          </a:p>
        </p:txBody>
      </p:sp>
      <p:sp>
        <p:nvSpPr>
          <p:cNvPr id="7" name="コンテンツ プレースホルダー 6"/>
          <p:cNvSpPr>
            <a:spLocks noGrp="1"/>
          </p:cNvSpPr>
          <p:nvPr>
            <p:ph sz="quarter" idx="10"/>
          </p:nvPr>
        </p:nvSpPr>
        <p:spPr/>
        <p:txBody>
          <a:bodyPr/>
          <a:lstStyle/>
          <a:p>
            <a:r>
              <a:rPr kumimoji="1" lang="ja-JP" altLang="en-US" dirty="0" smtClean="0"/>
              <a:t>運用業務において頻繁に発生する作業</a:t>
            </a:r>
            <a:endParaRPr kumimoji="1" lang="ja-JP" altLang="en-US" dirty="0"/>
          </a:p>
        </p:txBody>
      </p:sp>
      <p:graphicFrame>
        <p:nvGraphicFramePr>
          <p:cNvPr id="16" name="表 15"/>
          <p:cNvGraphicFramePr>
            <a:graphicFrameLocks noGrp="1"/>
          </p:cNvGraphicFramePr>
          <p:nvPr>
            <p:extLst>
              <p:ext uri="{D42A27DB-BD31-4B8C-83A1-F6EECF244321}">
                <p14:modId xmlns:p14="http://schemas.microsoft.com/office/powerpoint/2010/main" val="3573908509"/>
              </p:ext>
            </p:extLst>
          </p:nvPr>
        </p:nvGraphicFramePr>
        <p:xfrm>
          <a:off x="580820" y="1520790"/>
          <a:ext cx="10483870" cy="4464000"/>
        </p:xfrm>
        <a:graphic>
          <a:graphicData uri="http://schemas.openxmlformats.org/drawingml/2006/table">
            <a:tbl>
              <a:tblPr firstRow="1" bandRow="1">
                <a:tableStyleId>{5C22544A-7EE6-4342-B048-85BDC9FD1C3A}</a:tableStyleId>
              </a:tblPr>
              <a:tblGrid>
                <a:gridCol w="5824960">
                  <a:extLst>
                    <a:ext uri="{9D8B030D-6E8A-4147-A177-3AD203B41FA5}">
                      <a16:colId xmlns:a16="http://schemas.microsoft.com/office/drawing/2014/main" val="772907950"/>
                    </a:ext>
                  </a:extLst>
                </a:gridCol>
                <a:gridCol w="3113859">
                  <a:extLst>
                    <a:ext uri="{9D8B030D-6E8A-4147-A177-3AD203B41FA5}">
                      <a16:colId xmlns:a16="http://schemas.microsoft.com/office/drawing/2014/main" val="2362345457"/>
                    </a:ext>
                  </a:extLst>
                </a:gridCol>
                <a:gridCol w="1545051">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運用フロー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068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58076725"/>
                  </a:ext>
                </a:extLst>
              </a:tr>
            </a:tbl>
          </a:graphicData>
        </a:graphic>
      </p:graphicFrame>
      <p:sp>
        <p:nvSpPr>
          <p:cNvPr id="4" name="正方形/長方形 3"/>
          <p:cNvSpPr/>
          <p:nvPr/>
        </p:nvSpPr>
        <p:spPr bwMode="auto">
          <a:xfrm>
            <a:off x="580820" y="1988799"/>
            <a:ext cx="10483870" cy="3994601"/>
          </a:xfrm>
          <a:prstGeom prst="rect">
            <a:avLst/>
          </a:prstGeom>
          <a:solidFill>
            <a:srgbClr val="11AFB2">
              <a:alpha val="25000"/>
            </a:srgbClr>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5" name="正方形/長方形 4"/>
          <p:cNvSpPr/>
          <p:nvPr/>
        </p:nvSpPr>
        <p:spPr bwMode="auto">
          <a:xfrm>
            <a:off x="695120" y="2277146"/>
            <a:ext cx="878535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.1</a:t>
            </a:r>
            <a:r>
              <a:rPr kumimoji="1" lang="ja-JP" altLang="en-US" b="1" dirty="0" smtClean="0">
                <a:latin typeface="+mn-ea"/>
              </a:rPr>
              <a:t>　</a:t>
            </a:r>
            <a:r>
              <a:rPr lang="ja-JP" altLang="en-US" b="1" dirty="0" smtClean="0">
                <a:latin typeface="+mn-ea"/>
              </a:rPr>
              <a:t>ディシジョン</a:t>
            </a:r>
            <a:r>
              <a:rPr lang="ja-JP" altLang="en-US" b="1" dirty="0">
                <a:latin typeface="+mn-ea"/>
              </a:rPr>
              <a:t>テーブル</a:t>
            </a:r>
            <a:r>
              <a:rPr lang="ja-JP" altLang="en-US" b="1" dirty="0" smtClean="0">
                <a:latin typeface="+mn-ea"/>
              </a:rPr>
              <a:t>ファイルの</a:t>
            </a:r>
            <a:r>
              <a:rPr lang="ja-JP" altLang="en-US" b="1" dirty="0">
                <a:latin typeface="+mn-ea"/>
              </a:rPr>
              <a:t>作成</a:t>
            </a:r>
            <a:endParaRPr kumimoji="1" lang="ja-JP" altLang="en-US" b="1" dirty="0" smtClean="0">
              <a:latin typeface="+mn-ea"/>
            </a:endParaRPr>
          </a:p>
        </p:txBody>
      </p:sp>
      <p:sp>
        <p:nvSpPr>
          <p:cNvPr id="8" name="正方形/長方形 7"/>
          <p:cNvSpPr/>
          <p:nvPr/>
        </p:nvSpPr>
        <p:spPr bwMode="auto">
          <a:xfrm>
            <a:off x="695120" y="3412506"/>
            <a:ext cx="878535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.2</a:t>
            </a:r>
            <a:r>
              <a:rPr kumimoji="1" lang="ja-JP" altLang="en-US" b="1" dirty="0" smtClean="0">
                <a:latin typeface="+mn-ea"/>
              </a:rPr>
              <a:t>　ルール登録</a:t>
            </a:r>
          </a:p>
        </p:txBody>
      </p:sp>
      <p:sp>
        <p:nvSpPr>
          <p:cNvPr id="9" name="正方形/長方形 8"/>
          <p:cNvSpPr/>
          <p:nvPr/>
        </p:nvSpPr>
        <p:spPr bwMode="auto">
          <a:xfrm>
            <a:off x="6604260" y="3533609"/>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002060"/>
                </a:solidFill>
                <a:latin typeface="+mn-ea"/>
              </a:rPr>
              <a:t>ルール</a:t>
            </a:r>
          </a:p>
        </p:txBody>
      </p:sp>
      <p:sp>
        <p:nvSpPr>
          <p:cNvPr id="10" name="正方形/長方形 9"/>
          <p:cNvSpPr/>
          <p:nvPr/>
        </p:nvSpPr>
        <p:spPr bwMode="auto">
          <a:xfrm>
            <a:off x="6609490" y="2386950"/>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002060"/>
                </a:solidFill>
                <a:latin typeface="+mn-ea"/>
              </a:rPr>
              <a:t>ディシジョンテーブル</a:t>
            </a:r>
          </a:p>
        </p:txBody>
      </p:sp>
      <p:sp>
        <p:nvSpPr>
          <p:cNvPr id="11" name="二等辺三角形 10"/>
          <p:cNvSpPr/>
          <p:nvPr/>
        </p:nvSpPr>
        <p:spPr bwMode="auto">
          <a:xfrm rot="10800000">
            <a:off x="3359660" y="3137166"/>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正方形/長方形 11"/>
          <p:cNvSpPr/>
          <p:nvPr/>
        </p:nvSpPr>
        <p:spPr bwMode="auto">
          <a:xfrm>
            <a:off x="695120" y="4543220"/>
            <a:ext cx="8785350" cy="1152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.3</a:t>
            </a:r>
            <a:r>
              <a:rPr kumimoji="1" lang="ja-JP" altLang="en-US" b="1" dirty="0" smtClean="0">
                <a:latin typeface="+mn-ea"/>
              </a:rPr>
              <a:t>　ルール判定</a:t>
            </a:r>
          </a:p>
        </p:txBody>
      </p:sp>
      <p:sp>
        <p:nvSpPr>
          <p:cNvPr id="13" name="正方形/長方形 12"/>
          <p:cNvSpPr/>
          <p:nvPr/>
        </p:nvSpPr>
        <p:spPr bwMode="auto">
          <a:xfrm>
            <a:off x="6609490" y="4653024"/>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リクエスト履歴</a:t>
            </a:r>
            <a:endParaRPr kumimoji="1" lang="ja-JP" altLang="en-US" b="1" dirty="0" smtClean="0">
              <a:solidFill>
                <a:srgbClr val="002060"/>
              </a:solidFill>
              <a:latin typeface="+mn-ea"/>
            </a:endParaRPr>
          </a:p>
        </p:txBody>
      </p:sp>
      <p:sp>
        <p:nvSpPr>
          <p:cNvPr id="14" name="二等辺三角形 13"/>
          <p:cNvSpPr/>
          <p:nvPr/>
        </p:nvSpPr>
        <p:spPr bwMode="auto">
          <a:xfrm rot="10800000">
            <a:off x="3359660" y="426048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 name="正方形/長方形 14"/>
          <p:cNvSpPr/>
          <p:nvPr/>
        </p:nvSpPr>
        <p:spPr bwMode="auto">
          <a:xfrm>
            <a:off x="6604260" y="5189648"/>
            <a:ext cx="2700000" cy="432000"/>
          </a:xfrm>
          <a:prstGeom prst="rect">
            <a:avLst/>
          </a:prstGeom>
          <a:solidFill>
            <a:srgbClr val="11AFB2">
              <a:alpha val="25000"/>
            </a:srgbClr>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アクション履歴</a:t>
            </a:r>
            <a:endParaRPr kumimoji="1" lang="ja-JP" altLang="en-US" b="1" dirty="0" smtClean="0">
              <a:solidFill>
                <a:srgbClr val="002060"/>
              </a:solidFill>
              <a:latin typeface="+mn-ea"/>
            </a:endParaRPr>
          </a:p>
        </p:txBody>
      </p:sp>
      <p:sp>
        <p:nvSpPr>
          <p:cNvPr id="17" name="正方形/長方形 16"/>
          <p:cNvSpPr/>
          <p:nvPr/>
        </p:nvSpPr>
        <p:spPr bwMode="auto">
          <a:xfrm>
            <a:off x="9556800" y="1531340"/>
            <a:ext cx="1507890" cy="4452060"/>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r>
              <a:rPr lang="ja-JP" altLang="en-US" b="1" dirty="0" smtClean="0">
                <a:solidFill>
                  <a:srgbClr val="002060"/>
                </a:solidFill>
                <a:latin typeface="+mn-ea"/>
              </a:rPr>
              <a:t>ルール</a:t>
            </a:r>
            <a:endParaRPr lang="ja-JP" altLang="en-US" b="1" dirty="0">
              <a:solidFill>
                <a:srgbClr val="002060"/>
              </a:solidFill>
              <a:latin typeface="+mn-ea"/>
            </a:endParaRPr>
          </a:p>
        </p:txBody>
      </p:sp>
    </p:spTree>
    <p:extLst>
      <p:ext uri="{BB962C8B-B14F-4D97-AF65-F5344CB8AC3E}">
        <p14:creationId xmlns:p14="http://schemas.microsoft.com/office/powerpoint/2010/main" val="3889843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2.</a:t>
            </a:r>
            <a:r>
              <a:rPr lang="ja-JP" altLang="en-US" dirty="0"/>
              <a:t>　</a:t>
            </a:r>
            <a:r>
              <a:rPr lang="en-US" altLang="ja-JP" dirty="0" smtClean="0"/>
              <a:t>OASE</a:t>
            </a:r>
            <a:r>
              <a:rPr lang="ja-JP" altLang="en-US" dirty="0"/>
              <a:t>事前</a:t>
            </a:r>
            <a:r>
              <a:rPr lang="ja-JP" altLang="en-US" dirty="0" smtClean="0"/>
              <a:t>設定</a:t>
            </a:r>
            <a:r>
              <a:rPr lang="ja-JP" altLang="en-US" dirty="0"/>
              <a:t>フローにおける各画面の説明</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3342836011"/>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4409</Words>
  <Application>Microsoft Office PowerPoint</Application>
  <PresentationFormat>ワイド画面</PresentationFormat>
  <Paragraphs>988</Paragraphs>
  <Slides>51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51</vt:i4>
      </vt:variant>
    </vt:vector>
  </HeadingPairs>
  <TitlesOfParts>
    <vt:vector size="59" baseType="lpstr">
      <vt:lpstr>HGP創英角ｺﾞｼｯｸUB</vt:lpstr>
      <vt:lpstr>ＭＳ Ｐゴシック</vt:lpstr>
      <vt:lpstr>メイリオ</vt:lpstr>
      <vt:lpstr>Arial</vt:lpstr>
      <vt:lpstr>Calibri</vt:lpstr>
      <vt:lpstr>Tahoma</vt:lpstr>
      <vt:lpstr>Wingdings</vt:lpstr>
      <vt:lpstr>NEC_standard4_3</vt:lpstr>
      <vt:lpstr>Base【座学】</vt:lpstr>
      <vt:lpstr>目次</vt:lpstr>
      <vt:lpstr>1.　はじめに</vt:lpstr>
      <vt:lpstr>1.1　Base【座学】について(1/3)</vt:lpstr>
      <vt:lpstr>1.1　Base【座学】について(2/3)</vt:lpstr>
      <vt:lpstr>1.1　Base【座学】について(2/3)</vt:lpstr>
      <vt:lpstr>1.2　OASE事前設定フロー</vt:lpstr>
      <vt:lpstr>1.3　OASE運用フロー</vt:lpstr>
      <vt:lpstr>2.　OASE事前設定フローにおける各画面の説明</vt:lpstr>
      <vt:lpstr>2.1　権限の設定　[アクセス権限] （1/5）</vt:lpstr>
      <vt:lpstr>2.1　権限の設定　[アクセス権限] （2/5）</vt:lpstr>
      <vt:lpstr>2.1　権限の設定　[アクセス権限] （3/5）</vt:lpstr>
      <vt:lpstr>2.1　権限の設定　[アクセス権限] （4/5）</vt:lpstr>
      <vt:lpstr>2.1　権限の設定　[アクセス権限] （5/5）</vt:lpstr>
      <vt:lpstr>2.2　権限の設定　[登録情報] （1/4）</vt:lpstr>
      <vt:lpstr>2.2　権限の設定　[登録情報] （2/4）</vt:lpstr>
      <vt:lpstr>2.2　権限の設定　[登録情報] （3/4）</vt:lpstr>
      <vt:lpstr>2.2　権限の設定　[登録情報] （4/4）</vt:lpstr>
      <vt:lpstr>2.3　アクション先の設定（1/4）</vt:lpstr>
      <vt:lpstr>2.3　アクション先の設定（2/4）</vt:lpstr>
      <vt:lpstr>2.3　アクション先の設定（3/4）</vt:lpstr>
      <vt:lpstr>2.3　アクション先の設定（4/4）</vt:lpstr>
      <vt:lpstr>2.4　ディシジョンテーブルの作成（1/6）</vt:lpstr>
      <vt:lpstr>2.4　ディシジョンテーブルの作成（2/6）</vt:lpstr>
      <vt:lpstr>2.4　ディシジョンテーブルの作成（3/6）</vt:lpstr>
      <vt:lpstr>2.4　ディシジョンテーブルの作成（4/6）</vt:lpstr>
      <vt:lpstr>2.4　ディシジョンテーブルの作成（5/6）</vt:lpstr>
      <vt:lpstr>2.4　ディシジョンテーブルの作成（6/6）</vt:lpstr>
      <vt:lpstr>2.5　権限の設定　[ディシジョンテーブル] （1/12）</vt:lpstr>
      <vt:lpstr>2.5　権限の設定　[ディシジョンテーブル] （2/12）</vt:lpstr>
      <vt:lpstr>2.5　権限の設定　[ディシジョンテーブル] （3/12）</vt:lpstr>
      <vt:lpstr>2.5　権限の設定　[ディシジョンテーブル] （4/12）</vt:lpstr>
      <vt:lpstr>2.5　権限の設定　[ディシジョンテーブル] （5/12）</vt:lpstr>
      <vt:lpstr>2.5　権限の設定　[ディシジョンテーブル] （6/12）</vt:lpstr>
      <vt:lpstr>2.5　権限の設定　[ディシジョンテーブル] （7/12）</vt:lpstr>
      <vt:lpstr>2.5　権限の設定　[ディシジョンテーブル] （8/12）</vt:lpstr>
      <vt:lpstr>2.5　権限の設定　[ディシジョンテーブル] （9/12）</vt:lpstr>
      <vt:lpstr>2.5　権限の設定　[ディシジョンテーブル] （10/12）</vt:lpstr>
      <vt:lpstr>2.5　権限の設定　[ディシジョンテーブル] （11/12）</vt:lpstr>
      <vt:lpstr>2.5　権限の設定　[ディシジョンテーブル] （12/12）</vt:lpstr>
      <vt:lpstr>3.　OASE運用フローにおける各画面の説明</vt:lpstr>
      <vt:lpstr>3.1　ディシジョンテーブルファイルの作成（1/2）</vt:lpstr>
      <vt:lpstr>3.1　ディシジョンテーブルファイルの作成（2/2）</vt:lpstr>
      <vt:lpstr>3.2　ルール登録（1/4）</vt:lpstr>
      <vt:lpstr>3.2　ルール登録（2/4）</vt:lpstr>
      <vt:lpstr>3.2　ルール登録（3/4）</vt:lpstr>
      <vt:lpstr>3.2　ルール登録（4/4）</vt:lpstr>
      <vt:lpstr>3.3　ルール判定（1/3）</vt:lpstr>
      <vt:lpstr>3.3　ルール判定（2/3）</vt:lpstr>
      <vt:lpstr>3.3　ルール判定（3/3）</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2021-07-21T14:03:45Z</dcterms:modified>
</cp:coreProperties>
</file>